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3" r:id="rId1"/>
  </p:sldMasterIdLst>
  <p:notesMasterIdLst>
    <p:notesMasterId r:id="rId14"/>
  </p:notesMasterIdLst>
  <p:handoutMasterIdLst>
    <p:handoutMasterId r:id="rId15"/>
  </p:handout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8" r:id="rId9"/>
    <p:sldId id="267" r:id="rId10"/>
    <p:sldId id="265" r:id="rId11"/>
    <p:sldId id="266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A6CD"/>
    <a:srgbClr val="9D8C78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3" d="100"/>
          <a:sy n="93" d="100"/>
        </p:scale>
        <p:origin x="-20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lcurry:Desktop:idb-bdb-comparison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lcurry:Desktop:idb-bdb-comparison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lcurry:Desktop:idb-bdb-comparison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mlcurry:Desktop:idb-bdb-comparison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Sequential Insertion, Disk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BDB</c:v>
          </c:tx>
          <c:errBars>
            <c:errDir val="y"/>
            <c:errBarType val="both"/>
            <c:errValType val="cust"/>
            <c:noEndCap val="0"/>
            <c:plus>
              <c:numRef>
                <c:f>'s920000 disk seq insert'!$K$3:$K$13</c:f>
                <c:numCache>
                  <c:formatCode>General</c:formatCode>
                  <c:ptCount val="11"/>
                  <c:pt idx="0">
                    <c:v>0.0100000000000001</c:v>
                  </c:pt>
                  <c:pt idx="1">
                    <c:v>0.00577350269189626</c:v>
                  </c:pt>
                  <c:pt idx="2">
                    <c:v>0.0</c:v>
                  </c:pt>
                  <c:pt idx="3">
                    <c:v>0.00577350269189626</c:v>
                  </c:pt>
                  <c:pt idx="4">
                    <c:v>0.00577350269189626</c:v>
                  </c:pt>
                  <c:pt idx="5">
                    <c:v>0.01</c:v>
                  </c:pt>
                  <c:pt idx="6">
                    <c:v>0.087368949480541</c:v>
                  </c:pt>
                  <c:pt idx="7">
                    <c:v>0.0929157324317756</c:v>
                  </c:pt>
                  <c:pt idx="8">
                    <c:v>0.105830052442584</c:v>
                  </c:pt>
                  <c:pt idx="9">
                    <c:v>0.294618397253125</c:v>
                  </c:pt>
                  <c:pt idx="10">
                    <c:v>0.540771054452189</c:v>
                  </c:pt>
                </c:numCache>
              </c:numRef>
            </c:plus>
            <c:minus>
              <c:numRef>
                <c:f>'s920000 disk seq insert'!$K$3:$K$13</c:f>
                <c:numCache>
                  <c:formatCode>General</c:formatCode>
                  <c:ptCount val="11"/>
                  <c:pt idx="0">
                    <c:v>0.0100000000000001</c:v>
                  </c:pt>
                  <c:pt idx="1">
                    <c:v>0.00577350269189626</c:v>
                  </c:pt>
                  <c:pt idx="2">
                    <c:v>0.0</c:v>
                  </c:pt>
                  <c:pt idx="3">
                    <c:v>0.00577350269189626</c:v>
                  </c:pt>
                  <c:pt idx="4">
                    <c:v>0.00577350269189626</c:v>
                  </c:pt>
                  <c:pt idx="5">
                    <c:v>0.01</c:v>
                  </c:pt>
                  <c:pt idx="6">
                    <c:v>0.087368949480541</c:v>
                  </c:pt>
                  <c:pt idx="7">
                    <c:v>0.0929157324317756</c:v>
                  </c:pt>
                  <c:pt idx="8">
                    <c:v>0.105830052442584</c:v>
                  </c:pt>
                  <c:pt idx="9">
                    <c:v>0.294618397253125</c:v>
                  </c:pt>
                  <c:pt idx="10">
                    <c:v>0.540771054452189</c:v>
                  </c:pt>
                </c:numCache>
              </c:numRef>
            </c:minus>
          </c:errBars>
          <c:cat>
            <c:numRef>
              <c:f>'s920000 disk seq insert'!$A$3:$A$13</c:f>
              <c:numCache>
                <c:formatCode>General</c:formatCode>
                <c:ptCount val="11"/>
                <c:pt idx="0">
                  <c:v>1024.0</c:v>
                </c:pt>
                <c:pt idx="1">
                  <c:v>2048.0</c:v>
                </c:pt>
                <c:pt idx="2">
                  <c:v>4096.0</c:v>
                </c:pt>
                <c:pt idx="3">
                  <c:v>8192.0</c:v>
                </c:pt>
                <c:pt idx="4">
                  <c:v>16384.0</c:v>
                </c:pt>
                <c:pt idx="5">
                  <c:v>32768.0</c:v>
                </c:pt>
                <c:pt idx="6">
                  <c:v>65536.0</c:v>
                </c:pt>
                <c:pt idx="7">
                  <c:v>131072.0</c:v>
                </c:pt>
                <c:pt idx="8">
                  <c:v>262144.0</c:v>
                </c:pt>
                <c:pt idx="9">
                  <c:v>524288.0</c:v>
                </c:pt>
                <c:pt idx="10">
                  <c:v>1.048576E6</c:v>
                </c:pt>
              </c:numCache>
            </c:numRef>
          </c:cat>
          <c:val>
            <c:numRef>
              <c:f>'s920000 disk seq insert'!$E$3:$E$13</c:f>
              <c:numCache>
                <c:formatCode>General</c:formatCode>
                <c:ptCount val="11"/>
                <c:pt idx="0">
                  <c:v>0.27</c:v>
                </c:pt>
                <c:pt idx="1">
                  <c:v>0.31</c:v>
                </c:pt>
                <c:pt idx="2">
                  <c:v>0.306666666666667</c:v>
                </c:pt>
                <c:pt idx="3">
                  <c:v>0.366666666666667</c:v>
                </c:pt>
                <c:pt idx="4">
                  <c:v>0.49</c:v>
                </c:pt>
                <c:pt idx="5">
                  <c:v>0.696666666666667</c:v>
                </c:pt>
                <c:pt idx="6">
                  <c:v>1.176666666666667</c:v>
                </c:pt>
                <c:pt idx="7">
                  <c:v>2.333333333333333</c:v>
                </c:pt>
                <c:pt idx="8">
                  <c:v>4.533333333333333</c:v>
                </c:pt>
                <c:pt idx="9">
                  <c:v>8.81</c:v>
                </c:pt>
                <c:pt idx="10">
                  <c:v>17.90666666666667</c:v>
                </c:pt>
              </c:numCache>
            </c:numRef>
          </c:val>
          <c:smooth val="0"/>
        </c:ser>
        <c:ser>
          <c:idx val="1"/>
          <c:order val="1"/>
          <c:tx>
            <c:v>IDB</c:v>
          </c:tx>
          <c:errBars>
            <c:errDir val="y"/>
            <c:errBarType val="both"/>
            <c:errValType val="cust"/>
            <c:noEndCap val="0"/>
            <c:plus>
              <c:numRef>
                <c:f>'s920000 disk seq insert'!$K$3:$K$13</c:f>
                <c:numCache>
                  <c:formatCode>General</c:formatCode>
                  <c:ptCount val="11"/>
                  <c:pt idx="0">
                    <c:v>0.0100000000000001</c:v>
                  </c:pt>
                  <c:pt idx="1">
                    <c:v>0.00577350269189626</c:v>
                  </c:pt>
                  <c:pt idx="2">
                    <c:v>0.0</c:v>
                  </c:pt>
                  <c:pt idx="3">
                    <c:v>0.00577350269189626</c:v>
                  </c:pt>
                  <c:pt idx="4">
                    <c:v>0.00577350269189626</c:v>
                  </c:pt>
                  <c:pt idx="5">
                    <c:v>0.01</c:v>
                  </c:pt>
                  <c:pt idx="6">
                    <c:v>0.087368949480541</c:v>
                  </c:pt>
                  <c:pt idx="7">
                    <c:v>0.0929157324317756</c:v>
                  </c:pt>
                  <c:pt idx="8">
                    <c:v>0.105830052442584</c:v>
                  </c:pt>
                  <c:pt idx="9">
                    <c:v>0.294618397253125</c:v>
                  </c:pt>
                  <c:pt idx="10">
                    <c:v>0.540771054452189</c:v>
                  </c:pt>
                </c:numCache>
              </c:numRef>
            </c:plus>
            <c:minus>
              <c:numRef>
                <c:f>'s920000 disk seq insert'!$K$3:$K$13</c:f>
                <c:numCache>
                  <c:formatCode>General</c:formatCode>
                  <c:ptCount val="11"/>
                  <c:pt idx="0">
                    <c:v>0.0100000000000001</c:v>
                  </c:pt>
                  <c:pt idx="1">
                    <c:v>0.00577350269189626</c:v>
                  </c:pt>
                  <c:pt idx="2">
                    <c:v>0.0</c:v>
                  </c:pt>
                  <c:pt idx="3">
                    <c:v>0.00577350269189626</c:v>
                  </c:pt>
                  <c:pt idx="4">
                    <c:v>0.00577350269189626</c:v>
                  </c:pt>
                  <c:pt idx="5">
                    <c:v>0.01</c:v>
                  </c:pt>
                  <c:pt idx="6">
                    <c:v>0.087368949480541</c:v>
                  </c:pt>
                  <c:pt idx="7">
                    <c:v>0.0929157324317756</c:v>
                  </c:pt>
                  <c:pt idx="8">
                    <c:v>0.105830052442584</c:v>
                  </c:pt>
                  <c:pt idx="9">
                    <c:v>0.294618397253125</c:v>
                  </c:pt>
                  <c:pt idx="10">
                    <c:v>0.540771054452189</c:v>
                  </c:pt>
                </c:numCache>
              </c:numRef>
            </c:minus>
          </c:errBars>
          <c:cat>
            <c:numRef>
              <c:f>'s920000 disk seq insert'!$A$3:$A$13</c:f>
              <c:numCache>
                <c:formatCode>General</c:formatCode>
                <c:ptCount val="11"/>
                <c:pt idx="0">
                  <c:v>1024.0</c:v>
                </c:pt>
                <c:pt idx="1">
                  <c:v>2048.0</c:v>
                </c:pt>
                <c:pt idx="2">
                  <c:v>4096.0</c:v>
                </c:pt>
                <c:pt idx="3">
                  <c:v>8192.0</c:v>
                </c:pt>
                <c:pt idx="4">
                  <c:v>16384.0</c:v>
                </c:pt>
                <c:pt idx="5">
                  <c:v>32768.0</c:v>
                </c:pt>
                <c:pt idx="6">
                  <c:v>65536.0</c:v>
                </c:pt>
                <c:pt idx="7">
                  <c:v>131072.0</c:v>
                </c:pt>
                <c:pt idx="8">
                  <c:v>262144.0</c:v>
                </c:pt>
                <c:pt idx="9">
                  <c:v>524288.0</c:v>
                </c:pt>
                <c:pt idx="10">
                  <c:v>1.048576E6</c:v>
                </c:pt>
              </c:numCache>
            </c:numRef>
          </c:cat>
          <c:val>
            <c:numRef>
              <c:f>'s920000 disk seq insert'!$J$3:$J$13</c:f>
              <c:numCache>
                <c:formatCode>General</c:formatCode>
                <c:ptCount val="11"/>
                <c:pt idx="0">
                  <c:v>0.06</c:v>
                </c:pt>
                <c:pt idx="1">
                  <c:v>0.0666666666666667</c:v>
                </c:pt>
                <c:pt idx="2">
                  <c:v>0.08</c:v>
                </c:pt>
                <c:pt idx="3">
                  <c:v>0.156666666666667</c:v>
                </c:pt>
                <c:pt idx="4">
                  <c:v>0.266666666666667</c:v>
                </c:pt>
                <c:pt idx="5">
                  <c:v>0.61</c:v>
                </c:pt>
                <c:pt idx="6">
                  <c:v>1.136666666666667</c:v>
                </c:pt>
                <c:pt idx="7">
                  <c:v>2.266666666666667</c:v>
                </c:pt>
                <c:pt idx="8">
                  <c:v>4.3</c:v>
                </c:pt>
                <c:pt idx="9">
                  <c:v>8.790000000000001</c:v>
                </c:pt>
                <c:pt idx="10">
                  <c:v>18.03333333333333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79807480"/>
        <c:axId val="-2079801944"/>
      </c:lineChart>
      <c:catAx>
        <c:axId val="-207980748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Number of insertions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079801944"/>
        <c:crossesAt val="0.01"/>
        <c:auto val="1"/>
        <c:lblAlgn val="ctr"/>
        <c:lblOffset val="100"/>
        <c:noMultiLvlLbl val="0"/>
      </c:catAx>
      <c:valAx>
        <c:axId val="-2079801944"/>
        <c:scaling>
          <c:logBase val="10.0"/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Time to</a:t>
                </a:r>
                <a:r>
                  <a:rPr lang="en-US" baseline="0"/>
                  <a:t> run (s)</a:t>
                </a:r>
                <a:endParaRPr lang="en-US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07980748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Sequential Insertion, RAM</a:t>
            </a:r>
          </a:p>
        </c:rich>
      </c:tx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v>BDB</c:v>
          </c:tx>
          <c:errBars>
            <c:errDir val="y"/>
            <c:errBarType val="both"/>
            <c:errValType val="cust"/>
            <c:noEndCap val="0"/>
            <c:plus>
              <c:numRef>
                <c:f>'s920000 RAM seq insert'!$K$3:$K$13</c:f>
                <c:numCache>
                  <c:formatCode>General</c:formatCode>
                  <c:ptCount val="11"/>
                  <c:pt idx="0">
                    <c:v>0.0</c:v>
                  </c:pt>
                  <c:pt idx="1">
                    <c:v>0.0</c:v>
                  </c:pt>
                  <c:pt idx="2">
                    <c:v>0.00577350269189625</c:v>
                  </c:pt>
                  <c:pt idx="3">
                    <c:v>0.00577350269189624</c:v>
                  </c:pt>
                  <c:pt idx="4">
                    <c:v>0.0</c:v>
                  </c:pt>
                  <c:pt idx="5">
                    <c:v>0.0</c:v>
                  </c:pt>
                  <c:pt idx="6">
                    <c:v>0.00577350269189625</c:v>
                  </c:pt>
                  <c:pt idx="7">
                    <c:v>6.7986997775526E-17</c:v>
                  </c:pt>
                  <c:pt idx="8">
                    <c:v>0.0472581562625261</c:v>
                  </c:pt>
                  <c:pt idx="9">
                    <c:v>0.0346410161513774</c:v>
                  </c:pt>
                  <c:pt idx="10">
                    <c:v>0.0450924975282291</c:v>
                  </c:pt>
                </c:numCache>
              </c:numRef>
            </c:plus>
            <c:minus>
              <c:numRef>
                <c:f>'s920000 RAM seq insert'!$K$3:$K$13</c:f>
                <c:numCache>
                  <c:formatCode>General</c:formatCode>
                  <c:ptCount val="11"/>
                  <c:pt idx="0">
                    <c:v>0.0</c:v>
                  </c:pt>
                  <c:pt idx="1">
                    <c:v>0.0</c:v>
                  </c:pt>
                  <c:pt idx="2">
                    <c:v>0.00577350269189625</c:v>
                  </c:pt>
                  <c:pt idx="3">
                    <c:v>0.00577350269189624</c:v>
                  </c:pt>
                  <c:pt idx="4">
                    <c:v>0.0</c:v>
                  </c:pt>
                  <c:pt idx="5">
                    <c:v>0.0</c:v>
                  </c:pt>
                  <c:pt idx="6">
                    <c:v>0.00577350269189625</c:v>
                  </c:pt>
                  <c:pt idx="7">
                    <c:v>6.7986997775526E-17</c:v>
                  </c:pt>
                  <c:pt idx="8">
                    <c:v>0.0472581562625261</c:v>
                  </c:pt>
                  <c:pt idx="9">
                    <c:v>0.0346410161513774</c:v>
                  </c:pt>
                  <c:pt idx="10">
                    <c:v>0.0450924975282291</c:v>
                  </c:pt>
                </c:numCache>
              </c:numRef>
            </c:minus>
          </c:errBars>
          <c:cat>
            <c:numRef>
              <c:f>'s920000 RAM seq insert'!$A$3:$A$13</c:f>
              <c:numCache>
                <c:formatCode>General</c:formatCode>
                <c:ptCount val="11"/>
                <c:pt idx="0">
                  <c:v>1024.0</c:v>
                </c:pt>
                <c:pt idx="1">
                  <c:v>2048.0</c:v>
                </c:pt>
                <c:pt idx="2">
                  <c:v>4096.0</c:v>
                </c:pt>
                <c:pt idx="3">
                  <c:v>8192.0</c:v>
                </c:pt>
                <c:pt idx="4">
                  <c:v>16384.0</c:v>
                </c:pt>
                <c:pt idx="5">
                  <c:v>32768.0</c:v>
                </c:pt>
                <c:pt idx="6">
                  <c:v>65536.0</c:v>
                </c:pt>
                <c:pt idx="7">
                  <c:v>131072.0</c:v>
                </c:pt>
                <c:pt idx="8">
                  <c:v>262144.0</c:v>
                </c:pt>
                <c:pt idx="9">
                  <c:v>524288.0</c:v>
                </c:pt>
                <c:pt idx="10">
                  <c:v>1.048576E6</c:v>
                </c:pt>
              </c:numCache>
            </c:numRef>
          </c:cat>
          <c:val>
            <c:numRef>
              <c:f>'s920000 RAM seq insert'!$E$3:$E$13</c:f>
              <c:numCache>
                <c:formatCode>General</c:formatCode>
                <c:ptCount val="11"/>
                <c:pt idx="0">
                  <c:v>0.01</c:v>
                </c:pt>
                <c:pt idx="1">
                  <c:v>0.02</c:v>
                </c:pt>
                <c:pt idx="2">
                  <c:v>0.0333333333333333</c:v>
                </c:pt>
                <c:pt idx="3">
                  <c:v>0.0633333333333333</c:v>
                </c:pt>
                <c:pt idx="4">
                  <c:v>0.123333333333333</c:v>
                </c:pt>
                <c:pt idx="5">
                  <c:v>0.25</c:v>
                </c:pt>
                <c:pt idx="6">
                  <c:v>0.493333333333333</c:v>
                </c:pt>
                <c:pt idx="7">
                  <c:v>0.99</c:v>
                </c:pt>
                <c:pt idx="8">
                  <c:v>1.98</c:v>
                </c:pt>
                <c:pt idx="9">
                  <c:v>3.993333333333334</c:v>
                </c:pt>
                <c:pt idx="10">
                  <c:v>7.800000000000001</c:v>
                </c:pt>
              </c:numCache>
            </c:numRef>
          </c:val>
          <c:smooth val="0"/>
        </c:ser>
        <c:ser>
          <c:idx val="1"/>
          <c:order val="1"/>
          <c:tx>
            <c:v>IDB</c:v>
          </c:tx>
          <c:errBars>
            <c:errDir val="y"/>
            <c:errBarType val="both"/>
            <c:errValType val="cust"/>
            <c:noEndCap val="0"/>
            <c:plus>
              <c:numRef>
                <c:f>'s920000 RAM seq insert'!$K$3:$K$13</c:f>
                <c:numCache>
                  <c:formatCode>General</c:formatCode>
                  <c:ptCount val="11"/>
                  <c:pt idx="0">
                    <c:v>0.0</c:v>
                  </c:pt>
                  <c:pt idx="1">
                    <c:v>0.0</c:v>
                  </c:pt>
                  <c:pt idx="2">
                    <c:v>0.00577350269189625</c:v>
                  </c:pt>
                  <c:pt idx="3">
                    <c:v>0.00577350269189624</c:v>
                  </c:pt>
                  <c:pt idx="4">
                    <c:v>0.0</c:v>
                  </c:pt>
                  <c:pt idx="5">
                    <c:v>0.0</c:v>
                  </c:pt>
                  <c:pt idx="6">
                    <c:v>0.00577350269189625</c:v>
                  </c:pt>
                  <c:pt idx="7">
                    <c:v>6.7986997775526E-17</c:v>
                  </c:pt>
                  <c:pt idx="8">
                    <c:v>0.0472581562625261</c:v>
                  </c:pt>
                  <c:pt idx="9">
                    <c:v>0.0346410161513774</c:v>
                  </c:pt>
                  <c:pt idx="10">
                    <c:v>0.0450924975282291</c:v>
                  </c:pt>
                </c:numCache>
              </c:numRef>
            </c:plus>
            <c:minus>
              <c:numRef>
                <c:f>'s920000 RAM seq insert'!$K$3:$K$13</c:f>
                <c:numCache>
                  <c:formatCode>General</c:formatCode>
                  <c:ptCount val="11"/>
                  <c:pt idx="0">
                    <c:v>0.0</c:v>
                  </c:pt>
                  <c:pt idx="1">
                    <c:v>0.0</c:v>
                  </c:pt>
                  <c:pt idx="2">
                    <c:v>0.00577350269189625</c:v>
                  </c:pt>
                  <c:pt idx="3">
                    <c:v>0.00577350269189624</c:v>
                  </c:pt>
                  <c:pt idx="4">
                    <c:v>0.0</c:v>
                  </c:pt>
                  <c:pt idx="5">
                    <c:v>0.0</c:v>
                  </c:pt>
                  <c:pt idx="6">
                    <c:v>0.00577350269189625</c:v>
                  </c:pt>
                  <c:pt idx="7">
                    <c:v>6.7986997775526E-17</c:v>
                  </c:pt>
                  <c:pt idx="8">
                    <c:v>0.0472581562625261</c:v>
                  </c:pt>
                  <c:pt idx="9">
                    <c:v>0.0346410161513774</c:v>
                  </c:pt>
                  <c:pt idx="10">
                    <c:v>0.0450924975282291</c:v>
                  </c:pt>
                </c:numCache>
              </c:numRef>
            </c:minus>
          </c:errBars>
          <c:cat>
            <c:numRef>
              <c:f>'s920000 RAM seq insert'!$A$3:$A$13</c:f>
              <c:numCache>
                <c:formatCode>General</c:formatCode>
                <c:ptCount val="11"/>
                <c:pt idx="0">
                  <c:v>1024.0</c:v>
                </c:pt>
                <c:pt idx="1">
                  <c:v>2048.0</c:v>
                </c:pt>
                <c:pt idx="2">
                  <c:v>4096.0</c:v>
                </c:pt>
                <c:pt idx="3">
                  <c:v>8192.0</c:v>
                </c:pt>
                <c:pt idx="4">
                  <c:v>16384.0</c:v>
                </c:pt>
                <c:pt idx="5">
                  <c:v>32768.0</c:v>
                </c:pt>
                <c:pt idx="6">
                  <c:v>65536.0</c:v>
                </c:pt>
                <c:pt idx="7">
                  <c:v>131072.0</c:v>
                </c:pt>
                <c:pt idx="8">
                  <c:v>262144.0</c:v>
                </c:pt>
                <c:pt idx="9">
                  <c:v>524288.0</c:v>
                </c:pt>
                <c:pt idx="10">
                  <c:v>1.048576E6</c:v>
                </c:pt>
              </c:numCache>
            </c:numRef>
          </c:cat>
          <c:val>
            <c:numRef>
              <c:f>'s920000 RAM seq insert'!$J$3:$J$13</c:f>
              <c:numCache>
                <c:formatCode>General</c:formatCode>
                <c:ptCount val="11"/>
                <c:pt idx="0">
                  <c:v>0.0</c:v>
                </c:pt>
                <c:pt idx="1">
                  <c:v>0.01</c:v>
                </c:pt>
                <c:pt idx="2">
                  <c:v>0.0166666666666667</c:v>
                </c:pt>
                <c:pt idx="3">
                  <c:v>0.0233333333333333</c:v>
                </c:pt>
                <c:pt idx="4">
                  <c:v>0.04</c:v>
                </c:pt>
                <c:pt idx="5">
                  <c:v>0.08</c:v>
                </c:pt>
                <c:pt idx="6">
                  <c:v>0.173333333333333</c:v>
                </c:pt>
                <c:pt idx="7">
                  <c:v>0.35</c:v>
                </c:pt>
                <c:pt idx="8">
                  <c:v>0.716666666666667</c:v>
                </c:pt>
                <c:pt idx="9">
                  <c:v>1.41</c:v>
                </c:pt>
                <c:pt idx="10">
                  <c:v>2.846666666666666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84187432"/>
        <c:axId val="-2083732952"/>
      </c:lineChart>
      <c:catAx>
        <c:axId val="-2084187432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Number of insertions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083732952"/>
        <c:crossesAt val="0.01"/>
        <c:auto val="1"/>
        <c:lblAlgn val="ctr"/>
        <c:lblOffset val="100"/>
        <c:noMultiLvlLbl val="0"/>
      </c:catAx>
      <c:valAx>
        <c:axId val="-2083732952"/>
        <c:scaling>
          <c:logBase val="10.0"/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Time to run (s)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-20841874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Sheet1!$E$28</c:f>
              <c:strCache>
                <c:ptCount val="1"/>
                <c:pt idx="0">
                  <c:v>SOS (RAM, No Aesop)</c:v>
                </c:pt>
              </c:strCache>
            </c:strRef>
          </c:tx>
          <c:marker>
            <c:symbol val="none"/>
          </c:marker>
          <c:cat>
            <c:numRef>
              <c:f>Sheet1!$D$18:$D$21</c:f>
              <c:numCache>
                <c:formatCode>General</c:formatCode>
                <c:ptCount val="4"/>
                <c:pt idx="0">
                  <c:v>8192.0</c:v>
                </c:pt>
                <c:pt idx="1">
                  <c:v>16384.0</c:v>
                </c:pt>
                <c:pt idx="2">
                  <c:v>32768.0</c:v>
                </c:pt>
                <c:pt idx="3">
                  <c:v>65536.0</c:v>
                </c:pt>
              </c:numCache>
            </c:numRef>
          </c:cat>
          <c:val>
            <c:numRef>
              <c:f>Sheet1!$J$30:$J$33</c:f>
              <c:numCache>
                <c:formatCode>General</c:formatCode>
                <c:ptCount val="4"/>
                <c:pt idx="0">
                  <c:v>513.1117421079004</c:v>
                </c:pt>
                <c:pt idx="1">
                  <c:v>942.0423183072677</c:v>
                </c:pt>
                <c:pt idx="2">
                  <c:v>1482.625482625483</c:v>
                </c:pt>
                <c:pt idx="3">
                  <c:v>2095.49795361528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Sheet1!$E$22</c:f>
              <c:strCache>
                <c:ptCount val="1"/>
                <c:pt idx="0">
                  <c:v>dd (RAM)</c:v>
                </c:pt>
              </c:strCache>
            </c:strRef>
          </c:tx>
          <c:marker>
            <c:symbol val="none"/>
          </c:marker>
          <c:cat>
            <c:numRef>
              <c:f>Sheet1!$D$18:$D$21</c:f>
              <c:numCache>
                <c:formatCode>General</c:formatCode>
                <c:ptCount val="4"/>
                <c:pt idx="0">
                  <c:v>8192.0</c:v>
                </c:pt>
                <c:pt idx="1">
                  <c:v>16384.0</c:v>
                </c:pt>
                <c:pt idx="2">
                  <c:v>32768.0</c:v>
                </c:pt>
                <c:pt idx="3">
                  <c:v>65536.0</c:v>
                </c:pt>
              </c:numCache>
            </c:numRef>
          </c:cat>
          <c:val>
            <c:numRef>
              <c:f>Sheet1!$J$24:$J$27</c:f>
              <c:numCache>
                <c:formatCode>General</c:formatCode>
                <c:ptCount val="4"/>
                <c:pt idx="0">
                  <c:v>2483.427647534358</c:v>
                </c:pt>
                <c:pt idx="1">
                  <c:v>2590.219224283305</c:v>
                </c:pt>
                <c:pt idx="2">
                  <c:v>2411.302982731554</c:v>
                </c:pt>
                <c:pt idx="3">
                  <c:v>2443.914081145585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Sheet1!$E$16</c:f>
              <c:strCache>
                <c:ptCount val="1"/>
                <c:pt idx="0">
                  <c:v>SOS (RAM, 4xAesop)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cat>
            <c:numRef>
              <c:f>Sheet1!$D$18:$D$21</c:f>
              <c:numCache>
                <c:formatCode>General</c:formatCode>
                <c:ptCount val="4"/>
                <c:pt idx="0">
                  <c:v>8192.0</c:v>
                </c:pt>
                <c:pt idx="1">
                  <c:v>16384.0</c:v>
                </c:pt>
                <c:pt idx="2">
                  <c:v>32768.0</c:v>
                </c:pt>
                <c:pt idx="3">
                  <c:v>65536.0</c:v>
                </c:pt>
              </c:numCache>
            </c:numRef>
          </c:cat>
          <c:val>
            <c:numRef>
              <c:f>Sheet1!$J$18:$J$21</c:f>
              <c:numCache>
                <c:formatCode>General</c:formatCode>
                <c:ptCount val="4"/>
                <c:pt idx="0">
                  <c:v>1420.249653259362</c:v>
                </c:pt>
                <c:pt idx="1">
                  <c:v>2289.120715350223</c:v>
                </c:pt>
                <c:pt idx="2">
                  <c:v>3588.785046728973</c:v>
                </c:pt>
                <c:pt idx="3">
                  <c:v>5342.608695652174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84393784"/>
        <c:axId val="-2084171848"/>
      </c:lineChart>
      <c:catAx>
        <c:axId val="-20843937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084171848"/>
        <c:crosses val="autoZero"/>
        <c:auto val="1"/>
        <c:lblAlgn val="ctr"/>
        <c:lblOffset val="100"/>
        <c:noMultiLvlLbl val="0"/>
      </c:catAx>
      <c:valAx>
        <c:axId val="-20841718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8439378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lineChart>
        <c:grouping val="standard"/>
        <c:varyColors val="0"/>
        <c:ser>
          <c:idx val="3"/>
          <c:order val="0"/>
          <c:tx>
            <c:strRef>
              <c:f>Sheet1!$E$4</c:f>
              <c:strCache>
                <c:ptCount val="1"/>
                <c:pt idx="0">
                  <c:v>SOS (Disk, No Aesop)</c:v>
                </c:pt>
              </c:strCache>
            </c:strRef>
          </c:tx>
          <c:marker>
            <c:symbol val="none"/>
          </c:marker>
          <c:cat>
            <c:numRef>
              <c:f>Sheet1!$L$4:$L$7</c:f>
              <c:numCache>
                <c:formatCode>General</c:formatCode>
                <c:ptCount val="4"/>
                <c:pt idx="0">
                  <c:v>8192.0</c:v>
                </c:pt>
                <c:pt idx="1">
                  <c:v>16384.0</c:v>
                </c:pt>
                <c:pt idx="2">
                  <c:v>32768.0</c:v>
                </c:pt>
                <c:pt idx="3">
                  <c:v>65536.0</c:v>
                </c:pt>
              </c:numCache>
            </c:numRef>
          </c:cat>
          <c:val>
            <c:numRef>
              <c:f>Sheet1!$J$6:$J$9</c:f>
              <c:numCache>
                <c:formatCode>General</c:formatCode>
                <c:ptCount val="4"/>
                <c:pt idx="0">
                  <c:v>87.04029013430046</c:v>
                </c:pt>
                <c:pt idx="1">
                  <c:v>100.5729251923392</c:v>
                </c:pt>
                <c:pt idx="2">
                  <c:v>108.5435658257367</c:v>
                </c:pt>
                <c:pt idx="3">
                  <c:v>113.4207125715341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Sheet1!$E$10</c:f>
              <c:strCache>
                <c:ptCount val="1"/>
                <c:pt idx="0">
                  <c:v>dd (Disk)</c:v>
                </c:pt>
              </c:strCache>
            </c:strRef>
          </c:tx>
          <c:marker>
            <c:symbol val="none"/>
          </c:marker>
          <c:cat>
            <c:numRef>
              <c:f>Sheet1!$L$4:$L$7</c:f>
              <c:numCache>
                <c:formatCode>General</c:formatCode>
                <c:ptCount val="4"/>
                <c:pt idx="0">
                  <c:v>8192.0</c:v>
                </c:pt>
                <c:pt idx="1">
                  <c:v>16384.0</c:v>
                </c:pt>
                <c:pt idx="2">
                  <c:v>32768.0</c:v>
                </c:pt>
                <c:pt idx="3">
                  <c:v>65536.0</c:v>
                </c:pt>
              </c:numCache>
            </c:numRef>
          </c:cat>
          <c:val>
            <c:numRef>
              <c:f>Sheet1!$J$12:$J$15</c:f>
              <c:numCache>
                <c:formatCode>General</c:formatCode>
                <c:ptCount val="4"/>
                <c:pt idx="0">
                  <c:v>130.5234534330388</c:v>
                </c:pt>
                <c:pt idx="1">
                  <c:v>131.0915763420671</c:v>
                </c:pt>
                <c:pt idx="2">
                  <c:v>131.8115506736463</c:v>
                </c:pt>
                <c:pt idx="3">
                  <c:v>130.4791029561672</c:v>
                </c:pt>
              </c:numCache>
            </c:numRef>
          </c:val>
          <c:smooth val="0"/>
        </c:ser>
        <c:ser>
          <c:idx val="1"/>
          <c:order val="2"/>
          <c:tx>
            <c:strRef>
              <c:f>Sheet1!$M$2</c:f>
              <c:strCache>
                <c:ptCount val="1"/>
                <c:pt idx="0">
                  <c:v>SOS (Disk, 4xAesop)</c:v>
                </c:pt>
              </c:strCache>
            </c:strRef>
          </c:tx>
          <c:marker>
            <c:symbol val="none"/>
          </c:marker>
          <c:cat>
            <c:numRef>
              <c:f>Sheet1!$L$4:$L$7</c:f>
              <c:numCache>
                <c:formatCode>General</c:formatCode>
                <c:ptCount val="4"/>
                <c:pt idx="0">
                  <c:v>8192.0</c:v>
                </c:pt>
                <c:pt idx="1">
                  <c:v>16384.0</c:v>
                </c:pt>
                <c:pt idx="2">
                  <c:v>32768.0</c:v>
                </c:pt>
                <c:pt idx="3">
                  <c:v>65536.0</c:v>
                </c:pt>
              </c:numCache>
            </c:numRef>
          </c:cat>
          <c:val>
            <c:numRef>
              <c:f>Sheet1!$R$4:$R$7</c:f>
              <c:numCache>
                <c:formatCode>General</c:formatCode>
                <c:ptCount val="4"/>
                <c:pt idx="0">
                  <c:v>61.75370884091184</c:v>
                </c:pt>
                <c:pt idx="1">
                  <c:v>73.66729814632744</c:v>
                </c:pt>
                <c:pt idx="2">
                  <c:v>76.944270507201</c:v>
                </c:pt>
                <c:pt idx="3">
                  <c:v>102.5915041410633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82648744"/>
        <c:axId val="-2083306472"/>
      </c:lineChart>
      <c:catAx>
        <c:axId val="-2082648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083306472"/>
        <c:crosses val="autoZero"/>
        <c:auto val="1"/>
        <c:lblAlgn val="ctr"/>
        <c:lblOffset val="100"/>
        <c:noMultiLvlLbl val="0"/>
      </c:catAx>
      <c:valAx>
        <c:axId val="-20833064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8264874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2E8FA7-2F4C-5D49-9BA4-AF921E49AE74}" type="datetime1">
              <a:rPr lang="en-US" smtClean="0"/>
              <a:pPr/>
              <a:t>4/14/14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337E74-6FDC-BA4C-B798-CEB3174D95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932962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26B0FB-EA67-3A40-825F-8F252A860502}" type="datetime1">
              <a:rPr lang="en-US" smtClean="0"/>
              <a:pPr/>
              <a:t>4/14/14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2C66A3-1D14-8C46-8C0C-97773EFB71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7048670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933970" y="4368906"/>
            <a:ext cx="4988492" cy="4132747"/>
          </a:xfrm>
          <a:noFill/>
          <a:ln w="9525"/>
        </p:spPr>
        <p:txBody>
          <a:bodyPr lIns="91554" tIns="46580" rIns="91554" bIns="46580"/>
          <a:lstStyle/>
          <a:p>
            <a:endParaRPr lang="en-US" smtClean="0"/>
          </a:p>
        </p:txBody>
      </p:sp>
      <p:sp>
        <p:nvSpPr>
          <p:cNvPr id="18435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692150"/>
            <a:ext cx="4548187" cy="3413125"/>
          </a:xfrm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1.png"/><Relationship Id="rId6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8.jpeg"/><Relationship Id="rId7" Type="http://schemas.openxmlformats.org/officeDocument/2006/relationships/image" Target="../media/image9.jpeg"/><Relationship Id="rId8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2514600"/>
          </a:xfrm>
          <a:prstGeom prst="rect">
            <a:avLst/>
          </a:prstGeom>
          <a:solidFill>
            <a:srgbClr val="10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0" name="Picture 6" descr="SNL_Stacked_White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34200" y="1008063"/>
            <a:ext cx="152400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7" descr="SNL_Motto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27138" y="1185863"/>
            <a:ext cx="53943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9E8C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6451600"/>
            <a:ext cx="9144000" cy="7620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extBox 13"/>
          <p:cNvSpPr txBox="1"/>
          <p:nvPr userDrawn="1"/>
        </p:nvSpPr>
        <p:spPr>
          <a:xfrm>
            <a:off x="3124200" y="6172200"/>
            <a:ext cx="5562600" cy="287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950" baseline="30000" dirty="0">
                <a:latin typeface="Arial" pitchFamily="-112" charset="0"/>
              </a:rPr>
              <a:t>Sandia National Laboratories is a multi-program laboratory managed and operated by Sandia Corporation, a wholly owned subsidiary of Lockheed Martin Corporation, for the U.S. Department of Energy’s National Nuclear Security Administration under contract DE-AC04-94AL85000. </a:t>
            </a:r>
          </a:p>
        </p:txBody>
      </p:sp>
      <p:pic>
        <p:nvPicPr>
          <p:cNvPr id="16" name="Picture 13" descr="NNSAlogo_Black.jp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212725" y="6119813"/>
            <a:ext cx="1023938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0" y="2590800"/>
            <a:ext cx="3768892" cy="161532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Photos placed in horizontal position </a:t>
            </a:r>
            <a:b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with even amount of white space</a:t>
            </a:r>
            <a:b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 between photos and header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52060" y="2590800"/>
            <a:ext cx="2286000" cy="161532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226864" y="2590800"/>
            <a:ext cx="2917136" cy="161532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0646" y="4260258"/>
            <a:ext cx="7772400" cy="898198"/>
          </a:xfrm>
        </p:spPr>
        <p:txBody>
          <a:bodyPr/>
          <a:lstStyle>
            <a:lvl1pPr algn="r">
              <a:defRPr>
                <a:solidFill>
                  <a:srgbClr val="9D8C7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4352" y="5173652"/>
            <a:ext cx="5641337" cy="593737"/>
          </a:xfrm>
        </p:spPr>
        <p:txBody>
          <a:bodyPr/>
          <a:lstStyle>
            <a:lvl1pPr marL="0" indent="0" algn="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31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9536" y="4197659"/>
            <a:ext cx="931864" cy="281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Calibri"/>
                <a:cs typeface="Calibri"/>
              </a:defRPr>
            </a:lvl1pPr>
          </a:lstStyle>
          <a:p>
            <a:fld id="{E3A661A9-AB95-644B-88B2-9DDC7A23F4F4}" type="datetime1">
              <a:rPr lang="en-US" smtClean="0"/>
              <a:pPr/>
              <a:t>4/14/14</a:t>
            </a:fld>
            <a:endParaRPr lang="en-US" dirty="0"/>
          </a:p>
        </p:txBody>
      </p:sp>
      <p:pic>
        <p:nvPicPr>
          <p:cNvPr id="32" name="Picture 12" descr="NNSAlogo_Black.jp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 bwMode="auto">
          <a:xfrm>
            <a:off x="1380066" y="6115572"/>
            <a:ext cx="850737" cy="276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3405" y="6519332"/>
            <a:ext cx="2895600" cy="2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593850"/>
          </a:xfrm>
          <a:prstGeom prst="rect">
            <a:avLst/>
          </a:prstGeom>
          <a:solidFill>
            <a:srgbClr val="10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9E8C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6451600"/>
            <a:ext cx="9144000" cy="7620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131178" y="6172200"/>
            <a:ext cx="5562600" cy="287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950" baseline="30000" dirty="0">
                <a:latin typeface="Arial" pitchFamily="-112" charset="0"/>
              </a:rPr>
              <a:t>Sandia National Laboratories is a multi-program laboratory managed and operated by Sandia Corporation, a wholly owned subsidiary of Lockheed Martin Corporation, for the U.S. Department of Energy’s National Nuclear Security Administration under contract DE-AC04-94AL85000. </a:t>
            </a:r>
          </a:p>
        </p:txBody>
      </p:sp>
      <p:pic>
        <p:nvPicPr>
          <p:cNvPr id="16" name="Picture 13" descr="NNSAlogo_Black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725" y="6119813"/>
            <a:ext cx="1023938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0" y="1676633"/>
            <a:ext cx="3768892" cy="161532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Photos placed in horizontal position </a:t>
            </a:r>
            <a:b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with even amount of white space</a:t>
            </a:r>
            <a:b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 between photos and header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52060" y="1676633"/>
            <a:ext cx="2286000" cy="161532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226864" y="1676633"/>
            <a:ext cx="2917136" cy="161532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0646" y="3517300"/>
            <a:ext cx="7772400" cy="898198"/>
          </a:xfrm>
        </p:spPr>
        <p:txBody>
          <a:bodyPr/>
          <a:lstStyle>
            <a:lvl1pPr algn="r">
              <a:defRPr>
                <a:solidFill>
                  <a:srgbClr val="9D8C7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4352" y="4430694"/>
            <a:ext cx="5641337" cy="593737"/>
          </a:xfrm>
        </p:spPr>
        <p:txBody>
          <a:bodyPr/>
          <a:lstStyle>
            <a:lvl1pPr marL="0" indent="0" algn="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21" name="Picture 6" descr="SNL_Stacked_White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934200" y="533559"/>
            <a:ext cx="152400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7" descr="SNL_Motto.pn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1227138" y="711359"/>
            <a:ext cx="53943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934199" y="5797079"/>
            <a:ext cx="1751489" cy="322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Calibri"/>
                <a:cs typeface="Calibri"/>
              </a:defRPr>
            </a:lvl1pPr>
          </a:lstStyle>
          <a:p>
            <a:fld id="{1B799630-9E30-DE4D-BE8D-4E9CA304B925}" type="datetime1">
              <a:rPr lang="en-US" smtClean="0"/>
              <a:pPr/>
              <a:t>4/14/14</a:t>
            </a:fld>
            <a:endParaRPr lang="en-US"/>
          </a:p>
        </p:txBody>
      </p:sp>
      <p:pic>
        <p:nvPicPr>
          <p:cNvPr id="20" name="Picture 12" descr="NNSAlogo_Black.jp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 bwMode="auto">
          <a:xfrm>
            <a:off x="1380066" y="6115572"/>
            <a:ext cx="850737" cy="276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3405" y="6519332"/>
            <a:ext cx="2895600" cy="2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 userDrawn="1"/>
        </p:nvSpPr>
        <p:spPr>
          <a:xfrm>
            <a:off x="0" y="0"/>
            <a:ext cx="9144000" cy="661247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9E8C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6451600"/>
            <a:ext cx="9144000" cy="7620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131178" y="6172200"/>
            <a:ext cx="5562600" cy="287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950" baseline="30000" dirty="0">
                <a:latin typeface="Arial" pitchFamily="-112" charset="0"/>
              </a:rPr>
              <a:t>Sandia National Laboratories is a multi-program laboratory managed and operated by Sandia Corporation, a wholly owned subsidiary of Lockheed Martin Corporation, for the U.S. Department of Energy’s National Nuclear Security Administration under contract DE-AC04-94AL85000. </a:t>
            </a:r>
          </a:p>
        </p:txBody>
      </p:sp>
      <p:pic>
        <p:nvPicPr>
          <p:cNvPr id="16" name="Picture 13" descr="NNSAlogo_Black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2725" y="6119813"/>
            <a:ext cx="1023938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0" y="1456267"/>
            <a:ext cx="3768892" cy="183569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Photos placed in horizontal position </a:t>
            </a:r>
            <a:b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with even amount of white space</a:t>
            </a:r>
            <a:b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 between photos and header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52060" y="1456267"/>
            <a:ext cx="2286000" cy="183569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226864" y="1456267"/>
            <a:ext cx="2917136" cy="183569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0646" y="3678173"/>
            <a:ext cx="7772400" cy="898198"/>
          </a:xfrm>
        </p:spPr>
        <p:txBody>
          <a:bodyPr/>
          <a:lstStyle>
            <a:lvl1pPr algn="r">
              <a:defRPr>
                <a:solidFill>
                  <a:srgbClr val="9D8C7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4352" y="4591567"/>
            <a:ext cx="5641337" cy="593737"/>
          </a:xfrm>
        </p:spPr>
        <p:txBody>
          <a:bodyPr/>
          <a:lstStyle>
            <a:lvl1pPr marL="0" indent="0" algn="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21" name="Picture 6" descr="SNL_Stacked_White.pn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6934200" y="533559"/>
            <a:ext cx="152400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7" descr="SNL_Motto.pn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 bwMode="auto">
          <a:xfrm>
            <a:off x="1227748" y="601288"/>
            <a:ext cx="5393104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934199" y="5797079"/>
            <a:ext cx="1751489" cy="322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Calibri"/>
                <a:cs typeface="Calibri"/>
              </a:defRPr>
            </a:lvl1pPr>
          </a:lstStyle>
          <a:p>
            <a:fld id="{504244A8-8889-154D-9568-D8C635C53E9B}" type="datetime1">
              <a:rPr lang="en-US" smtClean="0"/>
              <a:pPr/>
              <a:t>4/14/14</a:t>
            </a:fld>
            <a:endParaRPr lang="en-US"/>
          </a:p>
        </p:txBody>
      </p:sp>
      <p:pic>
        <p:nvPicPr>
          <p:cNvPr id="33" name="Picture 8" descr="SNL_color_stack.png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6934201" y="408000"/>
            <a:ext cx="1524000" cy="669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Rectangle 35"/>
          <p:cNvSpPr/>
          <p:nvPr userDrawn="1"/>
        </p:nvSpPr>
        <p:spPr>
          <a:xfrm>
            <a:off x="0" y="3369731"/>
            <a:ext cx="9144000" cy="397933"/>
          </a:xfrm>
          <a:prstGeom prst="rect">
            <a:avLst/>
          </a:prstGeom>
          <a:solidFill>
            <a:srgbClr val="10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37" name="Picture 12" descr="NNSAlogo_Black.jp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 bwMode="auto">
          <a:xfrm>
            <a:off x="1380066" y="6115572"/>
            <a:ext cx="850737" cy="276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3405" y="6519332"/>
            <a:ext cx="2895600" cy="2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/>
          <p:cNvSpPr/>
          <p:nvPr userDrawn="1"/>
        </p:nvSpPr>
        <p:spPr>
          <a:xfrm>
            <a:off x="0" y="0"/>
            <a:ext cx="9144000" cy="661247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 userDrawn="1"/>
        </p:nvSpPr>
        <p:spPr>
          <a:xfrm>
            <a:off x="0" y="3369731"/>
            <a:ext cx="9144000" cy="3089807"/>
          </a:xfrm>
          <a:prstGeom prst="rect">
            <a:avLst/>
          </a:prstGeom>
          <a:solidFill>
            <a:srgbClr val="9E8C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30A6C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0" y="6451600"/>
            <a:ext cx="9144000" cy="7620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3131178" y="6172200"/>
            <a:ext cx="5562600" cy="287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n-US" sz="950" baseline="30000" dirty="0">
                <a:latin typeface="Arial" pitchFamily="-112" charset="0"/>
              </a:rPr>
              <a:t>Sandia National Laboratories is a multi-program laboratory managed and operated by Sandia Corporation, a wholly owned subsidiary of Lockheed Martin Corporation, for the U.S. Department of Energy’s National Nuclear Security Administration under contract DE-AC04-94AL85000. </a:t>
            </a:r>
          </a:p>
        </p:txBody>
      </p:sp>
      <p:pic>
        <p:nvPicPr>
          <p:cNvPr id="15" name="Picture 12" descr="NNSAlogo_Blac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380066" y="6115572"/>
            <a:ext cx="850737" cy="276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3" descr="NNSAlogo_Black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2725" y="6119813"/>
            <a:ext cx="1023938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16"/>
          <p:cNvSpPr/>
          <p:nvPr/>
        </p:nvSpPr>
        <p:spPr>
          <a:xfrm>
            <a:off x="0" y="1456267"/>
            <a:ext cx="3768892" cy="183569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Photos placed in horizontal position </a:t>
            </a:r>
            <a:b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with even amount of white space</a:t>
            </a:r>
            <a:b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 between photos and header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52060" y="1456267"/>
            <a:ext cx="2286000" cy="183569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226864" y="1456267"/>
            <a:ext cx="2917136" cy="1835692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20646" y="3678173"/>
            <a:ext cx="7772400" cy="898198"/>
          </a:xfrm>
        </p:spPr>
        <p:txBody>
          <a:bodyPr/>
          <a:lstStyle>
            <a:lvl1pPr algn="r"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4352" y="4591567"/>
            <a:ext cx="5641337" cy="593737"/>
          </a:xfrm>
        </p:spPr>
        <p:txBody>
          <a:bodyPr/>
          <a:lstStyle>
            <a:lvl1pPr marL="0" indent="0" algn="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21" name="Picture 6" descr="SNL_Stacked_White.pn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6934200" y="533559"/>
            <a:ext cx="152400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7" descr="SNL_Motto.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 bwMode="auto">
          <a:xfrm>
            <a:off x="1227748" y="601288"/>
            <a:ext cx="5393104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934199" y="5797079"/>
            <a:ext cx="1751489" cy="322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Calibri"/>
                <a:cs typeface="Calibri"/>
              </a:defRPr>
            </a:lvl1pPr>
          </a:lstStyle>
          <a:p>
            <a:fld id="{9522E0D4-989F-3A4B-AA2E-486ADFE0E698}" type="datetime1">
              <a:rPr lang="en-US" smtClean="0"/>
              <a:pPr/>
              <a:t>4/14/14</a:t>
            </a:fld>
            <a:endParaRPr lang="en-US"/>
          </a:p>
        </p:txBody>
      </p:sp>
      <p:pic>
        <p:nvPicPr>
          <p:cNvPr id="33" name="Picture 8" descr="SNL_color_stack.png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6934201" y="408000"/>
            <a:ext cx="1524000" cy="669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3405" y="6519332"/>
            <a:ext cx="2895600" cy="2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1" y="0"/>
            <a:ext cx="9143999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 userDrawn="1"/>
        </p:nvSpPr>
        <p:spPr>
          <a:xfrm>
            <a:off x="-1" y="4040484"/>
            <a:ext cx="2484223" cy="2817515"/>
          </a:xfrm>
          <a:prstGeom prst="rect">
            <a:avLst/>
          </a:prstGeom>
          <a:solidFill>
            <a:srgbClr val="10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" y="0"/>
            <a:ext cx="2484223" cy="893232"/>
          </a:xfrm>
          <a:prstGeom prst="rect">
            <a:avLst/>
          </a:prstGeom>
          <a:solidFill>
            <a:srgbClr val="10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806432" y="-1"/>
            <a:ext cx="337567" cy="6857999"/>
          </a:xfrm>
          <a:prstGeom prst="rect">
            <a:avLst/>
          </a:prstGeom>
          <a:solidFill>
            <a:srgbClr val="9D8C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2703737" y="6264797"/>
            <a:ext cx="5562600" cy="287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>
              <a:defRPr/>
            </a:pPr>
            <a:r>
              <a:rPr lang="en-US" sz="950" baseline="30000" dirty="0">
                <a:latin typeface="Arial" pitchFamily="-112" charset="0"/>
              </a:rPr>
              <a:t>Sandia National Laboratories is a multi-program laboratory managed and operated by Sandia Corporation, a wholly owned subsidiary of Lockheed Martin Corporation, for the U.S. Department of Energy’s National Nuclear Security Administration under contract DE-AC04-94AL85000.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" y="989095"/>
            <a:ext cx="1359657" cy="139587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14502" y="1250965"/>
            <a:ext cx="5971187" cy="1233338"/>
          </a:xfrm>
        </p:spPr>
        <p:txBody>
          <a:bodyPr/>
          <a:lstStyle>
            <a:lvl1pPr algn="l">
              <a:lnSpc>
                <a:spcPts val="3800"/>
              </a:lnSpc>
              <a:defRPr>
                <a:solidFill>
                  <a:srgbClr val="9D8C7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14502" y="2588978"/>
            <a:ext cx="5641337" cy="593737"/>
          </a:xfrm>
        </p:spPr>
        <p:txBody>
          <a:bodyPr/>
          <a:lstStyle>
            <a:lvl1pPr marL="0" indent="0" algn="l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21" name="Picture 6" descr="SNL_Stacked_White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357199" y="4339006"/>
            <a:ext cx="152400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7" descr="SNL_Motto.pn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298048" y="5157318"/>
            <a:ext cx="970718" cy="1453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13" descr="NNSAlogo_Black.jpg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2763683" y="5932869"/>
            <a:ext cx="1023938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714502" y="26517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Calibri"/>
                <a:cs typeface="Calibri"/>
              </a:defRPr>
            </a:lvl1pPr>
          </a:lstStyle>
          <a:p>
            <a:fld id="{5B35050C-AFC0-D74A-963F-148736DC45A4}" type="datetime1">
              <a:rPr lang="en-US" smtClean="0"/>
              <a:pPr/>
              <a:t>4/14/14</a:t>
            </a:fld>
            <a:endParaRPr lang="en-US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0" y="2484303"/>
            <a:ext cx="2484222" cy="146794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5" name="Rectangle 24"/>
          <p:cNvSpPr/>
          <p:nvPr userDrawn="1"/>
        </p:nvSpPr>
        <p:spPr>
          <a:xfrm>
            <a:off x="1472391" y="989095"/>
            <a:ext cx="1011831" cy="139587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1" name="Rectangle 30"/>
          <p:cNvSpPr/>
          <p:nvPr userDrawn="1"/>
        </p:nvSpPr>
        <p:spPr>
          <a:xfrm>
            <a:off x="8693778" y="-1"/>
            <a:ext cx="77764" cy="6857999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33" name="Picture 12" descr="NNSAlogo_Black.jp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 bwMode="auto">
          <a:xfrm>
            <a:off x="4039700" y="5921220"/>
            <a:ext cx="850737" cy="276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08522" y="6519332"/>
            <a:ext cx="2895600" cy="2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 lang="en-US" dirty="0"/>
          </a:p>
        </p:txBody>
      </p:sp>
      <p:pic>
        <p:nvPicPr>
          <p:cNvPr id="4" name="Picture 3" descr="FourRowsFront-scaled.jpg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026" y="1000130"/>
            <a:ext cx="1080196" cy="1384842"/>
          </a:xfrm>
          <a:prstGeom prst="rect">
            <a:avLst/>
          </a:prstGeom>
        </p:spPr>
      </p:pic>
      <p:pic>
        <p:nvPicPr>
          <p:cNvPr id="5" name="Picture 4" descr="CIELOcrop.jpg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2484304"/>
            <a:ext cx="2484220" cy="1461306"/>
          </a:xfrm>
          <a:prstGeom prst="rect">
            <a:avLst/>
          </a:prstGeom>
        </p:spPr>
      </p:pic>
      <p:pic>
        <p:nvPicPr>
          <p:cNvPr id="23" name="Picture 4" descr="redstorm-racks"/>
          <p:cNvPicPr>
            <a:picLocks noChangeAspect="1" noChangeArrowheads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2" y="989094"/>
            <a:ext cx="1338518" cy="13958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 userDrawn="1"/>
        </p:nvSpPr>
        <p:spPr>
          <a:xfrm>
            <a:off x="1" y="0"/>
            <a:ext cx="9143999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 userDrawn="1"/>
        </p:nvSpPr>
        <p:spPr>
          <a:xfrm>
            <a:off x="4571999" y="0"/>
            <a:ext cx="4572001" cy="2817515"/>
          </a:xfrm>
          <a:prstGeom prst="rect">
            <a:avLst/>
          </a:prstGeom>
          <a:solidFill>
            <a:srgbClr val="10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71999" y="5964768"/>
            <a:ext cx="4572001" cy="893232"/>
          </a:xfrm>
          <a:prstGeom prst="rect">
            <a:avLst/>
          </a:prstGeom>
          <a:solidFill>
            <a:srgbClr val="102E5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572001" y="2908379"/>
            <a:ext cx="1359657" cy="139587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 smtClean="0">
                <a:solidFill>
                  <a:schemeClr val="bg1">
                    <a:lumMod val="65000"/>
                  </a:schemeClr>
                </a:solidFill>
              </a:rPr>
              <a:t>Photos placed in horizontal position </a:t>
            </a:r>
            <a:br>
              <a:rPr lang="en-US" sz="1100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1100" dirty="0" smtClean="0">
                <a:solidFill>
                  <a:schemeClr val="bg1">
                    <a:lumMod val="65000"/>
                  </a:schemeClr>
                </a:solidFill>
              </a:rPr>
              <a:t>with even amount of white space</a:t>
            </a:r>
            <a:br>
              <a:rPr lang="en-US" sz="1100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1100" dirty="0" smtClean="0">
                <a:solidFill>
                  <a:schemeClr val="bg1">
                    <a:lumMod val="65000"/>
                  </a:schemeClr>
                </a:solidFill>
              </a:rPr>
              <a:t> between photos and header</a:t>
            </a:r>
            <a:endParaRPr lang="en-US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21" name="Picture 6" descr="SNL_Stacked_White.pn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193248" y="1488545"/>
            <a:ext cx="152400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Rectangle 19"/>
          <p:cNvSpPr/>
          <p:nvPr userDrawn="1"/>
        </p:nvSpPr>
        <p:spPr>
          <a:xfrm>
            <a:off x="4572000" y="4403587"/>
            <a:ext cx="4572000" cy="146794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Photos placed in horizontal position </a:t>
            </a:r>
            <a:b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with even amount of white space</a:t>
            </a:r>
            <a:b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</a:b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 between photos and header</a:t>
            </a:r>
            <a:endParaRPr lang="en-US" sz="1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5" name="Rectangle 24"/>
          <p:cNvSpPr/>
          <p:nvPr userDrawn="1"/>
        </p:nvSpPr>
        <p:spPr>
          <a:xfrm>
            <a:off x="6044391" y="2908379"/>
            <a:ext cx="3099609" cy="139587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 rot="10800000">
            <a:off x="112655" y="-1"/>
            <a:ext cx="337567" cy="6857999"/>
          </a:xfrm>
          <a:prstGeom prst="rect">
            <a:avLst/>
          </a:prstGeom>
          <a:solidFill>
            <a:srgbClr val="9D8C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TextBox 13"/>
          <p:cNvSpPr txBox="1"/>
          <p:nvPr userDrawn="1"/>
        </p:nvSpPr>
        <p:spPr>
          <a:xfrm>
            <a:off x="700353" y="6375406"/>
            <a:ext cx="3761580" cy="38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/>
            </a:pPr>
            <a:r>
              <a:rPr lang="en-US" sz="950" baseline="30000" dirty="0">
                <a:latin typeface="Arial" pitchFamily="-112" charset="0"/>
              </a:rPr>
              <a:t>Sandia National Laboratories is a multi-program laboratory managed and operated by Sandia Corporation, a wholly owned subsidiary of Lockheed Martin Corporation, for the U.S. Department of Energy’s National Nuclear Security Administration under contract DE-AC04-94AL85000.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72418" y="1250965"/>
            <a:ext cx="3789515" cy="1233338"/>
          </a:xfrm>
        </p:spPr>
        <p:txBody>
          <a:bodyPr/>
          <a:lstStyle>
            <a:lvl1pPr algn="l">
              <a:lnSpc>
                <a:spcPts val="3800"/>
              </a:lnSpc>
              <a:defRPr>
                <a:solidFill>
                  <a:srgbClr val="9D8C78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2418" y="2588978"/>
            <a:ext cx="3586315" cy="1085555"/>
          </a:xfrm>
        </p:spPr>
        <p:txBody>
          <a:bodyPr/>
          <a:lstStyle>
            <a:lvl1pPr marL="0" indent="0" algn="l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27" name="Picture 13" descr="NNSAlogo_Black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01957" y="6051407"/>
            <a:ext cx="1023938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72418" y="265178"/>
            <a:ext cx="1029382" cy="285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Calibri"/>
                <a:cs typeface="Calibri"/>
              </a:defRPr>
            </a:lvl1pPr>
          </a:lstStyle>
          <a:p>
            <a:fld id="{7D098A99-26EF-B34F-91F8-30EA53688AF7}" type="datetime1">
              <a:rPr lang="en-US" smtClean="0"/>
              <a:pPr/>
              <a:t>4/14/14</a:t>
            </a:fld>
            <a:endParaRPr lang="en-US" dirty="0"/>
          </a:p>
        </p:txBody>
      </p:sp>
      <p:sp>
        <p:nvSpPr>
          <p:cNvPr id="31" name="Rectangle 30"/>
          <p:cNvSpPr/>
          <p:nvPr userDrawn="1"/>
        </p:nvSpPr>
        <p:spPr>
          <a:xfrm rot="10800000">
            <a:off x="1" y="-1"/>
            <a:ext cx="77764" cy="6857999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33" name="Picture 12" descr="NNSAlogo_Black.jpg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 bwMode="auto">
          <a:xfrm>
            <a:off x="2077974" y="6039758"/>
            <a:ext cx="850737" cy="276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SNL_motto_2 lines.png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995332" y="1586652"/>
            <a:ext cx="1935484" cy="394494"/>
          </a:xfrm>
          <a:prstGeom prst="rect">
            <a:avLst/>
          </a:prstGeom>
        </p:spPr>
      </p:pic>
      <p:sp>
        <p:nvSpPr>
          <p:cNvPr id="1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613597" y="6519332"/>
            <a:ext cx="2895600" cy="2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2300" y="6166934"/>
            <a:ext cx="2133600" cy="476250"/>
          </a:xfrm>
          <a:ln/>
        </p:spPr>
        <p:txBody>
          <a:bodyPr/>
          <a:lstStyle>
            <a:lvl1pPr>
              <a:defRPr>
                <a:latin typeface="Calibri"/>
                <a:cs typeface="Calibri"/>
              </a:defRPr>
            </a:lvl1pPr>
          </a:lstStyle>
          <a:p>
            <a:fld id="{C9CA6C2B-6061-6F46-BF6B-C0454CDDAB35}" type="datetime1">
              <a:rPr lang="en-US" smtClean="0"/>
              <a:pPr/>
              <a:t>4/14/14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E55A7B-7854-E145-92D9-B491DF4BAE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3405" y="6519332"/>
            <a:ext cx="2895600" cy="2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DE15B5-4D50-754D-8585-236811896E05}" type="datetime1">
              <a:rPr lang="en-US" smtClean="0"/>
              <a:pPr/>
              <a:t>4/14/14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E55A7B-7854-E145-92D9-B491DF4BAE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14F66A0-55BE-484A-9667-5C4C7A46FB26}" type="datetime1">
              <a:rPr lang="en-US" smtClean="0"/>
              <a:pPr/>
              <a:t>4/14/14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E55A7B-7854-E145-92D9-B491DF4BAE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31639C-5EF8-8C48-833F-078F90087180}" type="datetime1">
              <a:rPr lang="en-US" smtClean="0"/>
              <a:pPr/>
              <a:t>4/14/14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E55A7B-7854-E145-92D9-B491DF4BAE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535C3D4-B14E-194D-A22F-ABBD9D7BE7F7}" type="datetime1">
              <a:rPr lang="en-US" smtClean="0"/>
              <a:pPr/>
              <a:t>4/14/14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E55A7B-7854-E145-92D9-B491DF4BAE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CFF6A9-F7ED-464D-9ECE-18CDAAFFF013}" type="datetime1">
              <a:rPr lang="en-US" smtClean="0"/>
              <a:pPr/>
              <a:t>4/14/14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E55A7B-7854-E145-92D9-B491DF4BAE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865AE2-28C7-4947-8319-D60EEB07BE79}" type="datetime1">
              <a:rPr lang="en-US" smtClean="0"/>
              <a:pPr/>
              <a:t>4/14/14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B0E4600-0381-4CF3-88F2-7ED7D2E3F9C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782EBC-51D7-AB40-8702-393A26BF0924}" type="datetime1">
              <a:rPr lang="en-US" smtClean="0"/>
              <a:pPr/>
              <a:t>4/14/14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E55A7B-7854-E145-92D9-B491DF4BAE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9A187D-6C3F-6D41-880E-F6B6C4095670}" type="datetime1">
              <a:rPr lang="en-US" smtClean="0"/>
              <a:pPr/>
              <a:t>4/14/14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E55A7B-7854-E145-92D9-B491DF4BAE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A07F8E1-8F00-1645-9B46-B2F7ACC8F53A}" type="datetime1">
              <a:rPr lang="en-US" smtClean="0"/>
              <a:pPr/>
              <a:t>4/14/14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5E55A7B-7854-E145-92D9-B491DF4BAE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138B7F0-25BC-B045-8049-7CADA7B3A1D1}" type="datetime1">
              <a:rPr lang="en-US" smtClean="0"/>
              <a:pPr/>
              <a:t>4/14/14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5E55A7B-7854-E145-92D9-B491DF4BAE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553200"/>
            <a:ext cx="9144000" cy="304800"/>
          </a:xfrm>
          <a:prstGeom prst="rect">
            <a:avLst/>
          </a:prstGeom>
          <a:solidFill>
            <a:srgbClr val="9E8C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6451600"/>
            <a:ext cx="9144000" cy="76200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1028" name="Picture 8" descr="SNL_color_stack.pn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8001000" y="228600"/>
            <a:ext cx="936625" cy="41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0"/>
            <a:ext cx="8229600" cy="99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78740"/>
            <a:ext cx="8229600" cy="4847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9274" y="6166934"/>
            <a:ext cx="1490926" cy="2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Calibri"/>
                <a:cs typeface="Calibri"/>
              </a:defRPr>
            </a:lvl1pPr>
          </a:lstStyle>
          <a:p>
            <a:fld id="{30B37176-1C50-7042-8162-64D2C2671FE5}" type="datetime1">
              <a:rPr lang="en-US" smtClean="0"/>
              <a:pPr/>
              <a:t>4/14/14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3405" y="6519332"/>
            <a:ext cx="2895600" cy="2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FF"/>
                </a:solidFill>
                <a:latin typeface="Calibri"/>
                <a:cs typeface="Calibri"/>
              </a:defRPr>
            </a:lvl1pPr>
          </a:lstStyle>
          <a:p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305800" y="6153150"/>
            <a:ext cx="609600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Calibri"/>
                <a:cs typeface="Calibri"/>
              </a:defRPr>
            </a:lvl1pPr>
          </a:lstStyle>
          <a:p>
            <a:fld id="{A5E55A7B-7854-E145-92D9-B491DF4BAE2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4" r:id="rId1"/>
    <p:sldLayoutId id="2147483798" r:id="rId2"/>
    <p:sldLayoutId id="2147483796" r:id="rId3"/>
    <p:sldLayoutId id="2147483799" r:id="rId4"/>
    <p:sldLayoutId id="2147483797" r:id="rId5"/>
    <p:sldLayoutId id="2147483800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2" r:id="rId14"/>
    <p:sldLayoutId id="2147483793" r:id="rId15"/>
    <p:sldLayoutId id="2147483794" r:id="rId16"/>
    <p:sldLayoutId id="2147483795" r:id="rId17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102E54"/>
          </a:solidFill>
          <a:latin typeface="Calibri"/>
          <a:ea typeface="ＭＳ Ｐゴシック" charset="-128"/>
          <a:cs typeface="Calibri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102E54"/>
          </a:solidFill>
          <a:latin typeface="Calibri" charset="0"/>
          <a:ea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102E54"/>
          </a:solidFill>
          <a:latin typeface="Calibri" charset="0"/>
          <a:ea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102E54"/>
          </a:solidFill>
          <a:latin typeface="Calibri" charset="0"/>
          <a:ea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102E54"/>
          </a:solidFill>
          <a:latin typeface="Calibri" charset="0"/>
          <a:ea typeface="ＭＳ Ｐゴシック" charset="-128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12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102E54"/>
        </a:buClr>
        <a:buFont typeface="Wingdings" pitchFamily="-111" charset="2"/>
        <a:buChar char="§"/>
        <a:defRPr sz="2400">
          <a:solidFill>
            <a:schemeClr val="tx1"/>
          </a:solidFill>
          <a:latin typeface="Calibri"/>
          <a:ea typeface="ＭＳ Ｐゴシック" charset="-128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800000"/>
        </a:buClr>
        <a:buFont typeface="Wingdings" pitchFamily="-111" charset="2"/>
        <a:buChar char="§"/>
        <a:defRPr sz="2000">
          <a:solidFill>
            <a:schemeClr val="tx1"/>
          </a:solidFill>
          <a:latin typeface="Calibri"/>
          <a:ea typeface="ＭＳ Ｐゴシック" pitchFamily="-112" charset="-128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9E8C78"/>
        </a:buClr>
        <a:buFont typeface="Wingdings" pitchFamily="-111" charset="2"/>
        <a:buChar char="§"/>
        <a:defRPr>
          <a:solidFill>
            <a:schemeClr val="tx1"/>
          </a:solidFill>
          <a:latin typeface="Calibri"/>
          <a:ea typeface="ＭＳ Ｐゴシック" pitchFamily="-112" charset="-128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Calibri"/>
          <a:ea typeface="ＭＳ Ｐゴシック" pitchFamily="-112" charset="-128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Calibri"/>
          <a:ea typeface="ＭＳ Ｐゴシック" pitchFamily="-112" charset="-128"/>
          <a:cs typeface="Calibri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2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b="1" dirty="0" err="1" smtClean="0">
                <a:latin typeface="Arial" charset="0"/>
              </a:rPr>
              <a:t>Localstore</a:t>
            </a:r>
            <a:r>
              <a:rPr lang="en-US" sz="3600" b="1" dirty="0" smtClean="0">
                <a:latin typeface="Arial" charset="0"/>
              </a:rPr>
              <a:t> Design</a:t>
            </a:r>
            <a:r>
              <a:rPr lang="en-US" sz="3600" b="1" dirty="0">
                <a:latin typeface="Arial" charset="0"/>
              </a:rPr>
              <a:t/>
            </a:r>
            <a:br>
              <a:rPr lang="en-US" sz="3600" b="1" dirty="0">
                <a:latin typeface="Arial" charset="0"/>
              </a:rPr>
            </a:br>
            <a:endParaRPr lang="en-US" sz="3600" dirty="0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subTitle" idx="1"/>
          </p:nvPr>
        </p:nvSpPr>
        <p:spPr>
          <a:noFill/>
        </p:spPr>
        <p:txBody>
          <a:bodyPr lIns="90488" tIns="44450" rIns="90488" bIns="44450"/>
          <a:lstStyle/>
          <a:p>
            <a:pPr marL="342900" indent="-342900">
              <a:spcBef>
                <a:spcPct val="0"/>
              </a:spcBef>
            </a:pPr>
            <a:r>
              <a:rPr lang="en-US" b="1" dirty="0" smtClean="0"/>
              <a:t>Matthew L. Curry</a:t>
            </a:r>
            <a:endParaRPr lang="en-US" b="1" dirty="0" smtClean="0"/>
          </a:p>
          <a:p>
            <a:pPr marL="342900" indent="-342900">
              <a:spcBef>
                <a:spcPct val="0"/>
              </a:spcBef>
            </a:pPr>
            <a:r>
              <a:rPr lang="en-US" sz="1800" b="1" dirty="0" smtClean="0"/>
              <a:t>Scalable System Software</a:t>
            </a:r>
          </a:p>
          <a:p>
            <a:pPr marL="342900" indent="-342900">
              <a:spcBef>
                <a:spcPct val="0"/>
              </a:spcBef>
            </a:pPr>
            <a:r>
              <a:rPr lang="en-US" sz="1800" b="1" dirty="0" smtClean="0"/>
              <a:t>Sandia National Laboratories</a:t>
            </a:r>
          </a:p>
          <a:p>
            <a:pPr marL="342900" indent="-342900">
              <a:spcBef>
                <a:spcPct val="0"/>
              </a:spcBef>
            </a:pPr>
            <a:r>
              <a:rPr lang="en-US" sz="1800" b="1" dirty="0" smtClean="0"/>
              <a:t>Albuquerque, NM, USA</a:t>
            </a:r>
          </a:p>
          <a:p>
            <a:pPr marL="342900" indent="-342900">
              <a:spcBef>
                <a:spcPct val="0"/>
              </a:spcBef>
            </a:pPr>
            <a:r>
              <a:rPr lang="en-US" sz="1800" b="1" dirty="0" err="1" smtClean="0"/>
              <a:t>mlcurry</a:t>
            </a:r>
            <a:r>
              <a:rPr lang="en-US" sz="1800" b="1" dirty="0" err="1" smtClean="0"/>
              <a:t>@</a:t>
            </a:r>
            <a:r>
              <a:rPr lang="en-US" sz="1800" b="1" dirty="0" err="1" smtClean="0"/>
              <a:t>sandia.gov</a:t>
            </a:r>
            <a:endParaRPr lang="en-US" sz="1800" b="1" dirty="0" smtClean="0"/>
          </a:p>
          <a:p>
            <a:pPr marL="342900" indent="-342900">
              <a:spcBef>
                <a:spcPct val="0"/>
              </a:spcBef>
            </a:pP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2950063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goals of this work are two-fold:</a:t>
            </a:r>
          </a:p>
          <a:p>
            <a:pPr lvl="1"/>
            <a:r>
              <a:rPr lang="en-US" dirty="0" smtClean="0"/>
              <a:t>Take lessons learned from the milestone and apply them to as clean of a slate as necessary</a:t>
            </a:r>
          </a:p>
          <a:p>
            <a:pPr lvl="1"/>
            <a:r>
              <a:rPr lang="en-US" dirty="0" smtClean="0"/>
              <a:t>Create potentially </a:t>
            </a:r>
            <a:r>
              <a:rPr lang="en-US" dirty="0" smtClean="0"/>
              <a:t>useful extensions to the model that increase utility while not increasing implementation complexity</a:t>
            </a:r>
          </a:p>
          <a:p>
            <a:pPr lvl="1"/>
            <a:endParaRPr lang="en-US" dirty="0"/>
          </a:p>
          <a:p>
            <a:r>
              <a:rPr lang="en-US" dirty="0" smtClean="0"/>
              <a:t>The most important use cases we identified are:</a:t>
            </a:r>
          </a:p>
          <a:p>
            <a:pPr lvl="1"/>
            <a:r>
              <a:rPr lang="en-US" dirty="0" smtClean="0"/>
              <a:t>Parallel streaming I/O to multiple files</a:t>
            </a:r>
          </a:p>
          <a:p>
            <a:pPr lvl="1"/>
            <a:r>
              <a:rPr lang="en-US" dirty="0" smtClean="0"/>
              <a:t>Transactional updates to one or more objects (consistent POSIX namespace updates)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55A7B-7854-E145-92D9-B491DF4BAE2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947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IDB!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Extensive discussions during Clemson meet-ups about using </a:t>
            </a:r>
            <a:r>
              <a:rPr lang="en-US" dirty="0" err="1" smtClean="0"/>
              <a:t>BerkeleyDB</a:t>
            </a:r>
            <a:r>
              <a:rPr lang="en-US" dirty="0" smtClean="0"/>
              <a:t> to manage interval database</a:t>
            </a:r>
          </a:p>
          <a:p>
            <a:pPr lvl="1"/>
            <a:r>
              <a:rPr lang="en-US" dirty="0" smtClean="0"/>
              <a:t>Myriad benefits</a:t>
            </a:r>
          </a:p>
          <a:p>
            <a:pPr lvl="1"/>
            <a:r>
              <a:rPr lang="en-US" dirty="0" smtClean="0"/>
              <a:t>Potentially not as fast</a:t>
            </a:r>
          </a:p>
          <a:p>
            <a:r>
              <a:rPr lang="en-US" dirty="0" smtClean="0"/>
              <a:t>Is performance good enough to outweigh costs of developing/maintaining an IDB in-house?</a:t>
            </a:r>
          </a:p>
          <a:p>
            <a:pPr lvl="1"/>
            <a:r>
              <a:rPr lang="en-US" dirty="0" smtClean="0"/>
              <a:t>Sandia IDB is short a few features</a:t>
            </a:r>
            <a:endParaRPr lang="en-US" dirty="0"/>
          </a:p>
          <a:p>
            <a:r>
              <a:rPr lang="en-US" dirty="0" smtClean="0"/>
              <a:t>Wrote a new IDB that keeps same API, but uses </a:t>
            </a:r>
            <a:r>
              <a:rPr lang="en-US" dirty="0" err="1" smtClean="0"/>
              <a:t>BerkeleyDB</a:t>
            </a:r>
            <a:r>
              <a:rPr lang="en-US" dirty="0" smtClean="0"/>
              <a:t> underneath</a:t>
            </a:r>
          </a:p>
          <a:p>
            <a:r>
              <a:rPr lang="en-US" dirty="0" smtClean="0"/>
              <a:t>Benchmarks for sequential and random insertions were run. Sequential insertion is detailed here</a:t>
            </a:r>
          </a:p>
          <a:p>
            <a:pPr lvl="1"/>
            <a:r>
              <a:rPr lang="en-US" dirty="0" smtClean="0"/>
              <a:t>See wiki for random results and data points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55A7B-7854-E145-92D9-B491DF4BAE2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743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55A7B-7854-E145-92D9-B491DF4BAE2D}" type="slidenum">
              <a:rPr lang="en-US" smtClean="0"/>
              <a:pPr/>
              <a:t>4</a:t>
            </a:fld>
            <a:endParaRPr lang="en-US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5342131"/>
              </p:ext>
            </p:extLst>
          </p:nvPr>
        </p:nvGraphicFramePr>
        <p:xfrm>
          <a:off x="267368" y="655052"/>
          <a:ext cx="8648032" cy="52270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80011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55A7B-7854-E145-92D9-B491DF4BAE2D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8549351"/>
              </p:ext>
            </p:extLst>
          </p:nvPr>
        </p:nvGraphicFramePr>
        <p:xfrm>
          <a:off x="267368" y="668421"/>
          <a:ext cx="8462211" cy="54847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856004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End Decision: BDB is worth it.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New </a:t>
            </a:r>
            <a:r>
              <a:rPr lang="en-US" dirty="0" err="1" smtClean="0"/>
              <a:t>localstore</a:t>
            </a:r>
            <a:r>
              <a:rPr lang="en-US" dirty="0" smtClean="0"/>
              <a:t> uses BDB-based IDB</a:t>
            </a:r>
          </a:p>
          <a:p>
            <a:endParaRPr lang="en-US" dirty="0" smtClean="0"/>
          </a:p>
          <a:p>
            <a:r>
              <a:rPr lang="en-US" dirty="0" smtClean="0"/>
              <a:t>Next Steps</a:t>
            </a:r>
            <a:endParaRPr lang="en-US" dirty="0"/>
          </a:p>
          <a:p>
            <a:pPr lvl="1"/>
            <a:r>
              <a:rPr lang="en-US" dirty="0" smtClean="0"/>
              <a:t>Enable Aesop-based parallelism in BDB-path and in stab-path</a:t>
            </a:r>
          </a:p>
          <a:p>
            <a:pPr lvl="2"/>
            <a:r>
              <a:rPr lang="en-US" dirty="0" smtClean="0"/>
              <a:t>Reading from within </a:t>
            </a:r>
            <a:r>
              <a:rPr lang="en-US" dirty="0" err="1" smtClean="0"/>
              <a:t>idb_stab</a:t>
            </a:r>
            <a:r>
              <a:rPr lang="en-US" dirty="0" smtClean="0"/>
              <a:t> callback is an efficient implementation</a:t>
            </a:r>
          </a:p>
          <a:p>
            <a:pPr lvl="1"/>
            <a:r>
              <a:rPr lang="en-US" dirty="0" smtClean="0"/>
              <a:t>Expose IDB transactions that span databases, which is easy via BDB</a:t>
            </a:r>
          </a:p>
          <a:p>
            <a:pPr lvl="2"/>
            <a:r>
              <a:rPr lang="en-US" dirty="0" smtClean="0"/>
              <a:t>Eliminates 2PC for local-only transactions of multiple objects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Performs heavy lifting for </a:t>
            </a:r>
            <a:r>
              <a:rPr lang="en-US" dirty="0" err="1" smtClean="0"/>
              <a:t>localstore</a:t>
            </a:r>
            <a:r>
              <a:rPr lang="en-US" dirty="0" smtClean="0"/>
              <a:t>… Or at least doesn’t hinder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55A7B-7854-E145-92D9-B491DF4BAE2D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084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</a:t>
            </a:r>
            <a:r>
              <a:rPr lang="en-US" dirty="0" err="1" smtClean="0"/>
              <a:t>Localstore</a:t>
            </a:r>
            <a:r>
              <a:rPr lang="en-US" dirty="0" smtClean="0"/>
              <a:t>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ASG model includes a container-object-fork organization, and previous </a:t>
            </a:r>
            <a:r>
              <a:rPr lang="en-US" dirty="0" err="1" smtClean="0"/>
              <a:t>localstore</a:t>
            </a:r>
            <a:r>
              <a:rPr lang="en-US" dirty="0" smtClean="0"/>
              <a:t> iterations were faithful</a:t>
            </a:r>
          </a:p>
          <a:p>
            <a:r>
              <a:rPr lang="en-US" dirty="0" smtClean="0"/>
              <a:t>New model is more liberal</a:t>
            </a:r>
          </a:p>
          <a:p>
            <a:pPr lvl="1"/>
            <a:r>
              <a:rPr lang="en-US" dirty="0" smtClean="0"/>
              <a:t>Instead of a static hierarchy, objects can have arbitrary depth</a:t>
            </a:r>
          </a:p>
          <a:p>
            <a:pPr lvl="2"/>
            <a:r>
              <a:rPr lang="en-US" dirty="0" smtClean="0"/>
              <a:t>A string of 64-bit integers identifies an object in the hierarchy</a:t>
            </a:r>
          </a:p>
          <a:p>
            <a:pPr lvl="1"/>
            <a:r>
              <a:rPr lang="en-US" dirty="0" smtClean="0"/>
              <a:t>Data can be stored at any level</a:t>
            </a:r>
          </a:p>
          <a:p>
            <a:pPr lvl="2"/>
            <a:r>
              <a:rPr lang="en-US" dirty="0" smtClean="0"/>
              <a:t>E.g., if x/y/z exists, data can be stored in x, y, and z.</a:t>
            </a:r>
          </a:p>
          <a:p>
            <a:pPr lvl="1"/>
            <a:r>
              <a:rPr lang="en-US" dirty="0" smtClean="0"/>
              <a:t>Storing data in child objects cause parent objects to be created implicitly, </a:t>
            </a:r>
            <a:r>
              <a:rPr lang="en-US" dirty="0" err="1" smtClean="0"/>
              <a:t>transactionally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55A7B-7854-E145-92D9-B491DF4BAE2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877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Localstore</a:t>
            </a:r>
            <a:r>
              <a:rPr lang="en-US" dirty="0" smtClean="0"/>
              <a:t>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Otherwise, model largely follows old Sirocco model</a:t>
            </a:r>
          </a:p>
          <a:p>
            <a:pPr lvl="1"/>
            <a:r>
              <a:rPr lang="en-US" dirty="0"/>
              <a:t>All objects “always exist,” are visible when they contain data or descendants with data</a:t>
            </a:r>
          </a:p>
          <a:p>
            <a:pPr lvl="1"/>
            <a:r>
              <a:rPr lang="en-US" dirty="0"/>
              <a:t>Objects use log-structured files to store </a:t>
            </a:r>
            <a:r>
              <a:rPr lang="en-US" dirty="0" smtClean="0"/>
              <a:t>data</a:t>
            </a:r>
          </a:p>
          <a:p>
            <a:pPr lvl="2"/>
            <a:r>
              <a:rPr lang="en-US" dirty="0" smtClean="0"/>
              <a:t>Write data as presented, then modify map</a:t>
            </a:r>
            <a:endParaRPr lang="en-US" dirty="0"/>
          </a:p>
          <a:p>
            <a:pPr lvl="1"/>
            <a:r>
              <a:rPr lang="en-US" dirty="0"/>
              <a:t>Groups of operations (that are transactional or not) are supported</a:t>
            </a:r>
          </a:p>
          <a:p>
            <a:pPr lvl="2"/>
            <a:r>
              <a:rPr lang="en-US" dirty="0"/>
              <a:t>New IDB provides isolation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55A7B-7854-E145-92D9-B491DF4BAE2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799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Localstore</a:t>
            </a:r>
            <a:r>
              <a:rPr lang="en-US" dirty="0" smtClean="0"/>
              <a:t> Architecture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Relatively simple</a:t>
            </a:r>
          </a:p>
          <a:p>
            <a:pPr lvl="1"/>
            <a:r>
              <a:rPr lang="en-US" dirty="0" smtClean="0"/>
              <a:t>~1000 </a:t>
            </a:r>
            <a:r>
              <a:rPr lang="en-US" dirty="0" err="1" smtClean="0"/>
              <a:t>loc</a:t>
            </a:r>
            <a:endParaRPr lang="en-US" dirty="0" smtClean="0"/>
          </a:p>
          <a:p>
            <a:r>
              <a:rPr lang="en-US" dirty="0" smtClean="0"/>
              <a:t>Functionality split between three modules</a:t>
            </a:r>
          </a:p>
          <a:p>
            <a:pPr lvl="1"/>
            <a:r>
              <a:rPr lang="en-US" dirty="0" smtClean="0"/>
              <a:t>I/O (reads, writes, probes*)</a:t>
            </a:r>
          </a:p>
          <a:p>
            <a:pPr lvl="1"/>
            <a:r>
              <a:rPr lang="en-US" dirty="0" smtClean="0"/>
              <a:t>Groups (begin, end, short reads, transactions)</a:t>
            </a:r>
          </a:p>
          <a:p>
            <a:pPr lvl="1"/>
            <a:r>
              <a:rPr lang="en-US" dirty="0" smtClean="0"/>
              <a:t>Object handle cache (hidden, expensive to open an object)</a:t>
            </a:r>
          </a:p>
          <a:p>
            <a:r>
              <a:rPr lang="en-US" dirty="0" smtClean="0"/>
              <a:t>Not feature complete (dependent on IDB mods), but able to be benchmarked!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55A7B-7854-E145-92D9-B491DF4BAE2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430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RAMdisk</a:t>
            </a:r>
            <a:r>
              <a:rPr lang="en-US" dirty="0" smtClean="0"/>
              <a:t> performance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55A7B-7854-E145-92D9-B491DF4BAE2D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87833978"/>
              </p:ext>
            </p:extLst>
          </p:nvPr>
        </p:nvGraphicFramePr>
        <p:xfrm>
          <a:off x="457200" y="991675"/>
          <a:ext cx="8458200" cy="4649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072597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Disk Performance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55A7B-7854-E145-92D9-B491DF4BAE2D}" type="slidenum">
              <a:rPr lang="en-US" smtClean="0"/>
              <a:pPr/>
              <a:t>11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1916663"/>
              </p:ext>
            </p:extLst>
          </p:nvPr>
        </p:nvGraphicFramePr>
        <p:xfrm>
          <a:off x="457200" y="1188452"/>
          <a:ext cx="8458200" cy="4640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707993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 new pieces of software as significant updates to the </a:t>
            </a:r>
            <a:r>
              <a:rPr lang="en-US" dirty="0" err="1" smtClean="0"/>
              <a:t>localstore</a:t>
            </a:r>
            <a:r>
              <a:rPr lang="en-US" dirty="0" smtClean="0"/>
              <a:t> and IDB components</a:t>
            </a:r>
          </a:p>
          <a:p>
            <a:pPr lvl="1"/>
            <a:r>
              <a:rPr lang="en-US" dirty="0" smtClean="0"/>
              <a:t>IDB available today (without Aesop/easy </a:t>
            </a:r>
            <a:r>
              <a:rPr lang="en-US" dirty="0" err="1" smtClean="0"/>
              <a:t>multiobject</a:t>
            </a:r>
            <a:r>
              <a:rPr lang="en-US" dirty="0" smtClean="0"/>
              <a:t> update)</a:t>
            </a:r>
          </a:p>
          <a:p>
            <a:pPr lvl="1"/>
            <a:r>
              <a:rPr lang="en-US" dirty="0" err="1" smtClean="0"/>
              <a:t>Localstore</a:t>
            </a:r>
            <a:r>
              <a:rPr lang="en-US" dirty="0" smtClean="0"/>
              <a:t> available in next couple of days (example programs not complete)</a:t>
            </a:r>
          </a:p>
          <a:p>
            <a:endParaRPr lang="en-US" dirty="0" smtClean="0"/>
          </a:p>
          <a:p>
            <a:r>
              <a:rPr lang="en-US" dirty="0" smtClean="0"/>
              <a:t>Performance is reasonable/good!</a:t>
            </a:r>
          </a:p>
          <a:p>
            <a:pPr lvl="1"/>
            <a:r>
              <a:rPr lang="en-US" dirty="0" smtClean="0"/>
              <a:t>Aesop </a:t>
            </a:r>
            <a:r>
              <a:rPr lang="en-US" dirty="0" err="1" smtClean="0"/>
              <a:t>localstore</a:t>
            </a:r>
            <a:r>
              <a:rPr lang="en-US" dirty="0" smtClean="0"/>
              <a:t> writes to disk needs attention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55A7B-7854-E145-92D9-B491DF4BAE2D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116646"/>
      </p:ext>
    </p:extLst>
  </p:cSld>
  <p:clrMapOvr>
    <a:masterClrMapping/>
  </p:clrMapOvr>
</p:sld>
</file>

<file path=ppt/theme/theme1.xml><?xml version="1.0" encoding="utf-8"?>
<a:theme xmlns:a="http://schemas.openxmlformats.org/drawingml/2006/main" name="Sandia_CorpPresentation_Template1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Sandia_CorpPresentation_Template1.thmx</Template>
  <TotalTime>1439</TotalTime>
  <Words>558</Words>
  <Application>Microsoft Macintosh PowerPoint</Application>
  <PresentationFormat>On-screen Show (4:3)</PresentationFormat>
  <Paragraphs>82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Sandia_CorpPresentation_Template1</vt:lpstr>
      <vt:lpstr>Localstore Design </vt:lpstr>
      <vt:lpstr>Goals</vt:lpstr>
      <vt:lpstr>New IDB!</vt:lpstr>
      <vt:lpstr>PowerPoint Presentation</vt:lpstr>
      <vt:lpstr>PowerPoint Presentation</vt:lpstr>
      <vt:lpstr>End Decision: BDB is worth it.</vt:lpstr>
      <vt:lpstr>New Localstore Model</vt:lpstr>
      <vt:lpstr>Localstore model</vt:lpstr>
      <vt:lpstr>Localstore Architecture</vt:lpstr>
      <vt:lpstr>RAMdisk performance</vt:lpstr>
      <vt:lpstr>Disk Performance</vt:lpstr>
      <vt:lpstr>Conclusion</vt:lpstr>
    </vt:vector>
  </TitlesOfParts>
  <Company>Sandia National Laboratories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smkelly@sandia.gov</dc:creator>
  <cp:lastModifiedBy>Matthew Curry</cp:lastModifiedBy>
  <cp:revision>40</cp:revision>
  <dcterms:created xsi:type="dcterms:W3CDTF">2011-10-03T16:15:05Z</dcterms:created>
  <dcterms:modified xsi:type="dcterms:W3CDTF">2014-04-14T12:15:03Z</dcterms:modified>
</cp:coreProperties>
</file>