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8" r:id="rId1"/>
  </p:sldMasterIdLst>
  <p:notesMasterIdLst>
    <p:notesMasterId r:id="rId3"/>
  </p:notesMasterIdLst>
  <p:handoutMasterIdLst>
    <p:handoutMasterId r:id="rId4"/>
  </p:handoutMasterIdLst>
  <p:sldIdLst>
    <p:sldId id="1462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orsten Hoefler" initials="TH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A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45"/>
    <p:restoredTop sz="92935" autoAdjust="0"/>
  </p:normalViewPr>
  <p:slideViewPr>
    <p:cSldViewPr>
      <p:cViewPr varScale="1">
        <p:scale>
          <a:sx n="135" d="100"/>
          <a:sy n="135" d="100"/>
        </p:scale>
        <p:origin x="1544" y="1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856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handoutMaster" Target="handoutMasters/handoutMaster1.xml"/><Relationship Id="rId5" Type="http://schemas.openxmlformats.org/officeDocument/2006/relationships/commentAuthors" Target="commentAuthors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CF3293-CEF3-0E46-8C86-F91F653320F1}" type="datetimeFigureOut">
              <a:rPr lang="en-US" smtClean="0"/>
              <a:t>11/9/16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6D44C0-C051-1044-A0AD-AEA4D055B8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29889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6D4844-81F1-446A-97B8-54AB0D050AA8}" type="datetimeFigureOut">
              <a:rPr lang="en-US" smtClean="0"/>
              <a:pPr/>
              <a:t>11/9/16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2F541E-15DA-4669-9121-E1091DE0D7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22367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2F541E-15DA-4669-9121-E1091DE0D743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1292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85838" y="1671638"/>
            <a:ext cx="7696200" cy="1069975"/>
          </a:xfrm>
        </p:spPr>
        <p:txBody>
          <a:bodyPr/>
          <a:lstStyle>
            <a:lvl1pPr>
              <a:defRPr sz="3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85838" y="3505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1800"/>
            </a:lvl1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pic>
        <p:nvPicPr>
          <p:cNvPr id="3079" name="Picture 7" descr="title header_Blue_646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110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0" name="Picture 7" descr="doe_black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54963" y="6456363"/>
            <a:ext cx="960437" cy="23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1" name="Picture 8" descr="title footer_Blue_646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794500"/>
            <a:ext cx="9144000" cy="6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1981200" y="6553200"/>
            <a:ext cx="5410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1">
                <a:solidFill>
                  <a:srgbClr val="151515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7772400" y="6537325"/>
            <a:ext cx="9906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1">
                <a:solidFill>
                  <a:srgbClr val="151515"/>
                </a:solidFill>
              </a:defRPr>
            </a:lvl1pPr>
          </a:lstStyle>
          <a:p>
            <a:fld id="{6B394888-48A7-42F6-AE45-2BD5FD40ED9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43000"/>
            <a:ext cx="4038600" cy="5105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43000"/>
            <a:ext cx="4038600" cy="5105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 u="none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1981200" y="6553200"/>
            <a:ext cx="5410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1">
                <a:solidFill>
                  <a:srgbClr val="151515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7772400" y="6537325"/>
            <a:ext cx="9906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1">
                <a:solidFill>
                  <a:srgbClr val="151515"/>
                </a:solidFill>
              </a:defRPr>
            </a:lvl1pPr>
          </a:lstStyle>
          <a:p>
            <a:fld id="{6B394888-48A7-42F6-AE45-2BD5FD40ED9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1981200" y="6553200"/>
            <a:ext cx="5410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1">
                <a:solidFill>
                  <a:srgbClr val="151515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7772400" y="6537325"/>
            <a:ext cx="9906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1">
                <a:solidFill>
                  <a:srgbClr val="151515"/>
                </a:solidFill>
              </a:defRPr>
            </a:lvl1pPr>
          </a:lstStyle>
          <a:p>
            <a:fld id="{6B394888-48A7-42F6-AE45-2BD5FD40ED9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1981200" y="6553200"/>
            <a:ext cx="5410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1">
                <a:solidFill>
                  <a:srgbClr val="151515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7772400" y="6537325"/>
            <a:ext cx="9906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1">
                <a:solidFill>
                  <a:srgbClr val="151515"/>
                </a:solidFill>
              </a:defRPr>
            </a:lvl1pPr>
          </a:lstStyle>
          <a:p>
            <a:fld id="{6B394888-48A7-42F6-AE45-2BD5FD40ED9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jpeg"/><Relationship Id="rId8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143000"/>
            <a:ext cx="82296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pic>
        <p:nvPicPr>
          <p:cNvPr id="1031" name="Picture 7" descr="slide header_646.jp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9144000" cy="15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1" name="Group 10"/>
          <p:cNvGrpSpPr/>
          <p:nvPr/>
        </p:nvGrpSpPr>
        <p:grpSpPr>
          <a:xfrm>
            <a:off x="0" y="6324600"/>
            <a:ext cx="9144000" cy="530225"/>
            <a:chOff x="0" y="6324600"/>
            <a:chExt cx="9144000" cy="530225"/>
          </a:xfrm>
        </p:grpSpPr>
        <p:pic>
          <p:nvPicPr>
            <p:cNvPr id="1032" name="Picture 5" descr="slide footer_blue_646.jpg"/>
            <p:cNvPicPr>
              <a:picLocks noChangeAspect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0" y="6324600"/>
              <a:ext cx="9144000" cy="530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Isosceles Triangle 8"/>
            <p:cNvSpPr/>
            <p:nvPr userDrawn="1"/>
          </p:nvSpPr>
          <p:spPr bwMode="auto">
            <a:xfrm>
              <a:off x="152400" y="6477000"/>
              <a:ext cx="304800" cy="304800"/>
            </a:xfrm>
            <a:prstGeom prst="triangle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</p:grp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1981200" y="6553200"/>
            <a:ext cx="5410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1">
                <a:solidFill>
                  <a:srgbClr val="C00000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7772400" y="6537325"/>
            <a:ext cx="9906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1">
                <a:solidFill>
                  <a:srgbClr val="C00000"/>
                </a:solidFill>
              </a:defRPr>
            </a:lvl1pPr>
          </a:lstStyle>
          <a:p>
            <a:fld id="{6B394888-48A7-42F6-AE45-2BD5FD40ED9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</p:sldLayoutIdLst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rebuchet MS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rebuchet MS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rebuchet MS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rebuchet MS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rebuchet MS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rebuchet MS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rebuchet MS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rebuchet MS" pitchFamily="34" charset="0"/>
        </a:defRPr>
      </a:lvl9pPr>
    </p:titleStyle>
    <p:bodyStyle>
      <a:lvl1pPr marL="342900" indent="-342900" algn="l" rtl="0" eaLnBrk="1" fontAlgn="base" hangingPunct="1">
        <a:lnSpc>
          <a:spcPct val="120000"/>
        </a:lnSpc>
        <a:spcBef>
          <a:spcPct val="20000"/>
        </a:spcBef>
        <a:spcAft>
          <a:spcPct val="0"/>
        </a:spcAft>
        <a:buClr>
          <a:srgbClr val="1F497D"/>
        </a:buClr>
        <a:buFont typeface="Wingdings" pitchFamily="2" charset="2"/>
        <a:buChar char="§"/>
        <a:defRPr sz="2400">
          <a:solidFill>
            <a:schemeClr val="bg2">
              <a:lumMod val="10000"/>
            </a:schemeClr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lnSpc>
          <a:spcPct val="120000"/>
        </a:lnSpc>
        <a:spcBef>
          <a:spcPct val="20000"/>
        </a:spcBef>
        <a:spcAft>
          <a:spcPct val="0"/>
        </a:spcAft>
        <a:buClr>
          <a:srgbClr val="1F497D"/>
        </a:buClr>
        <a:buChar char="–"/>
        <a:defRPr sz="2000">
          <a:solidFill>
            <a:schemeClr val="bg2">
              <a:lumMod val="10000"/>
            </a:schemeClr>
          </a:solidFill>
          <a:latin typeface="+mn-lt"/>
        </a:defRPr>
      </a:lvl2pPr>
      <a:lvl3pPr marL="1143000" indent="-228600" algn="l" rtl="0" eaLnBrk="1" fontAlgn="base" hangingPunct="1">
        <a:lnSpc>
          <a:spcPct val="120000"/>
        </a:lnSpc>
        <a:spcBef>
          <a:spcPct val="20000"/>
        </a:spcBef>
        <a:spcAft>
          <a:spcPct val="0"/>
        </a:spcAft>
        <a:buClr>
          <a:srgbClr val="1F497D"/>
        </a:buClr>
        <a:buChar char="•"/>
        <a:defRPr sz="1800">
          <a:solidFill>
            <a:schemeClr val="bg2">
              <a:lumMod val="10000"/>
            </a:schemeClr>
          </a:solidFill>
          <a:latin typeface="+mn-lt"/>
        </a:defRPr>
      </a:lvl3pPr>
      <a:lvl4pPr marL="1600200" indent="-228600" algn="l" rtl="0" eaLnBrk="1" fontAlgn="base" hangingPunct="1">
        <a:lnSpc>
          <a:spcPct val="120000"/>
        </a:lnSpc>
        <a:spcBef>
          <a:spcPct val="20000"/>
        </a:spcBef>
        <a:spcAft>
          <a:spcPct val="0"/>
        </a:spcAft>
        <a:buClr>
          <a:srgbClr val="1F497D"/>
        </a:buClr>
        <a:buChar char="–"/>
        <a:defRPr sz="1800">
          <a:solidFill>
            <a:schemeClr val="bg2">
              <a:lumMod val="10000"/>
            </a:schemeClr>
          </a:solidFill>
          <a:latin typeface="+mn-lt"/>
        </a:defRPr>
      </a:lvl4pPr>
      <a:lvl5pPr marL="2057400" indent="-228600" algn="l" rtl="0" eaLnBrk="1" fontAlgn="base" hangingPunct="1">
        <a:lnSpc>
          <a:spcPct val="120000"/>
        </a:lnSpc>
        <a:spcBef>
          <a:spcPct val="20000"/>
        </a:spcBef>
        <a:spcAft>
          <a:spcPct val="0"/>
        </a:spcAft>
        <a:buClr>
          <a:srgbClr val="1F497D"/>
        </a:buClr>
        <a:buFont typeface="Arial" charset="0"/>
        <a:buChar char="»"/>
        <a:defRPr sz="1800">
          <a:solidFill>
            <a:schemeClr val="bg2">
              <a:lumMod val="10000"/>
            </a:schemeClr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1F497D"/>
        </a:buClr>
        <a:buFont typeface="Arial" charset="0"/>
        <a:buChar char="»"/>
        <a:defRPr sz="14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1F497D"/>
        </a:buClr>
        <a:buFont typeface="Arial" charset="0"/>
        <a:buChar char="»"/>
        <a:defRPr sz="14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1F497D"/>
        </a:buClr>
        <a:buFont typeface="Arial" charset="0"/>
        <a:buChar char="»"/>
        <a:defRPr sz="14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1F497D"/>
        </a:buClr>
        <a:buFont typeface="Arial" charset="0"/>
        <a:buChar char="»"/>
        <a:defRPr sz="1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8229600" cy="563562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 smtClean="0"/>
              <a:t>Status of MPI-3.1 Implementations</a:t>
            </a:r>
            <a:endParaRPr lang="en-US" sz="2800" b="1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9858695"/>
              </p:ext>
            </p:extLst>
          </p:nvPr>
        </p:nvGraphicFramePr>
        <p:xfrm>
          <a:off x="76201" y="659343"/>
          <a:ext cx="8991595" cy="4750857"/>
        </p:xfrm>
        <a:graphic>
          <a:graphicData uri="http://schemas.openxmlformats.org/drawingml/2006/table">
            <a:tbl>
              <a:tblPr firstRow="1" firstCol="1">
                <a:tableStyleId>{21E4AEA4-8DFA-4A89-87EB-49C32662AFE0}</a:tableStyleId>
              </a:tblPr>
              <a:tblGrid>
                <a:gridCol w="83819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334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533400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533400">
                  <a:extLst>
                    <a:ext uri="{9D8B030D-6E8A-4147-A177-3AD203B41FA5}">
                      <a16:colId xmlns:a16="http://schemas.microsoft.com/office/drawing/2014/main" xmlns="" val="20011"/>
                    </a:ext>
                  </a:extLst>
                </a:gridCol>
                <a:gridCol w="533400">
                  <a:extLst>
                    <a:ext uri="{9D8B030D-6E8A-4147-A177-3AD203B41FA5}">
                      <a16:colId xmlns:a16="http://schemas.microsoft.com/office/drawing/2014/main" xmlns="" val="20012"/>
                    </a:ext>
                  </a:extLst>
                </a:gridCol>
                <a:gridCol w="533400"/>
                <a:gridCol w="533400"/>
                <a:gridCol w="533400"/>
                <a:gridCol w="533396"/>
              </a:tblGrid>
              <a:tr h="609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MPICH</a:t>
                      </a:r>
                      <a:endParaRPr lang="en-US" sz="1000" b="1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vert="vert27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MVAPICH</a:t>
                      </a:r>
                      <a:endParaRPr lang="en-US" sz="1000" b="1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vert="vert27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Open</a:t>
                      </a:r>
                      <a:r>
                        <a:rPr lang="en-US" sz="1000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 MPI</a:t>
                      </a:r>
                      <a:endParaRPr lang="en-US" sz="1000" b="1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vert="vert27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Cray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vert="vert270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Tianhe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vert="vert270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Intel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vert="vert270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IBM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vert="vert270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SGI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vert="vert270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Fujitsu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vert="vert270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MS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vert="vert270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MPC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vert="vert270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NEC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vert="vert270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Sunway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vert="vert270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RIKEN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vert="vert270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6507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b="1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b="1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b="1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BG/Q </a:t>
                      </a:r>
                      <a:r>
                        <a:rPr kumimoji="0" lang="en-US" sz="10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1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PE</a:t>
                      </a:r>
                      <a:r>
                        <a:rPr kumimoji="0" lang="en-US" sz="10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kumimoji="0" lang="en-US" sz="100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2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Platform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0492">
                <a:tc>
                  <a:txBody>
                    <a:bodyPr/>
                    <a:lstStyle/>
                    <a:p>
                      <a:pPr marL="0" marR="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NBC</a:t>
                      </a: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kern="1200" dirty="0" smtClean="0">
                        <a:solidFill>
                          <a:srgbClr val="00B050"/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(*)</a:t>
                      </a:r>
                      <a:endParaRPr lang="en-US" sz="1000" b="1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b="1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10489">
                <a:tc>
                  <a:txBody>
                    <a:bodyPr/>
                    <a:lstStyle/>
                    <a:p>
                      <a:pPr marL="0" marR="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Nbr</a:t>
                      </a:r>
                      <a:r>
                        <a:rPr kumimoji="0" lang="en-US" sz="10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. Coll.</a:t>
                      </a: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kern="1200" dirty="0" smtClean="0">
                        <a:solidFill>
                          <a:srgbClr val="00B050"/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b="1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8163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RMA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kern="1200" dirty="0" smtClean="0">
                        <a:solidFill>
                          <a:srgbClr val="00B050"/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>
                          <a:latin typeface="+mn-lt"/>
                        </a:rPr>
                        <a:t>Q2’17</a:t>
                      </a:r>
                      <a:endParaRPr lang="en-US" sz="1000" b="1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9821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Shr. mem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kern="1200" dirty="0" smtClean="0">
                        <a:solidFill>
                          <a:srgbClr val="00B050"/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*</a:t>
                      </a: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8163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MPI_T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kern="1200" dirty="0" smtClean="0">
                        <a:solidFill>
                          <a:srgbClr val="00B050"/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kern="1200" dirty="0" smtClean="0">
                        <a:solidFill>
                          <a:srgbClr val="00B050"/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 ✔</a:t>
                      </a:r>
                      <a:endParaRPr lang="en-US" sz="1000" b="1" baseline="30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*</a:t>
                      </a:r>
                      <a:endParaRPr lang="en-US" sz="1000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 smtClean="0">
                          <a:latin typeface="+mn-lt"/>
                        </a:rPr>
                        <a:t>Q4’16</a:t>
                      </a: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3074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Comm-creat</a:t>
                      </a:r>
                      <a:r>
                        <a:rPr kumimoji="0" 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group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kern="1200" dirty="0" smtClean="0">
                        <a:solidFill>
                          <a:srgbClr val="00B050"/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latin typeface="+mn-lt"/>
                        </a:rPr>
                        <a:t>*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8163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F08 Bind</a:t>
                      </a:r>
                      <a:endParaRPr kumimoji="0" lang="en-US" sz="100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b="1" dirty="0">
                        <a:solidFill>
                          <a:srgbClr val="151515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kumimoji="0" lang="en-US" sz="10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D2D2D2">
                            <a:lumMod val="10000"/>
                          </a:srgb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b="1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3074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New </a:t>
                      </a:r>
                      <a:r>
                        <a:rPr kumimoji="0" lang="en-US" sz="10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Dtypes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kern="1200" dirty="0" smtClean="0">
                        <a:solidFill>
                          <a:srgbClr val="00B050"/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b="1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3074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Large Counts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kern="1200" dirty="0" smtClean="0">
                        <a:solidFill>
                          <a:srgbClr val="00B050"/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1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40992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MProbe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kern="1200" dirty="0" smtClean="0">
                        <a:solidFill>
                          <a:srgbClr val="00B050"/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1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40992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NBC I/O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b="1" kern="1200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b="1" kern="1200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 smtClean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kumimoji="0" lang="en-US" sz="1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D2D2D2">
                            <a:lumMod val="10000"/>
                          </a:srgb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b="1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b="1" kern="1200" dirty="0">
                        <a:solidFill>
                          <a:srgbClr val="00B05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Q4’16</a:t>
                      </a: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0" y="6276201"/>
            <a:ext cx="8991600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240"/>
              </a:spcBef>
              <a:spcAft>
                <a:spcPts val="0"/>
              </a:spcAft>
            </a:pPr>
            <a:r>
              <a:rPr lang="en-US" sz="1200" b="1" baseline="30000" smtClean="0">
                <a:solidFill>
                  <a:srgbClr val="FF0000"/>
                </a:solidFill>
                <a:latin typeface="Calibri"/>
                <a:ea typeface="+mn-ea"/>
                <a:cs typeface="+mn-cs"/>
              </a:rPr>
              <a:t>1</a:t>
            </a:r>
            <a:r>
              <a:rPr lang="en-US" sz="1200" b="1" smtClean="0">
                <a:solidFill>
                  <a:srgbClr val="FF0000"/>
                </a:solidFill>
                <a:latin typeface="Calibri"/>
                <a:ea typeface="+mn-ea"/>
                <a:cs typeface="+mn-cs"/>
              </a:rPr>
              <a:t> </a:t>
            </a:r>
            <a:r>
              <a:rPr lang="en-US" sz="1200" b="1" dirty="0" smtClean="0">
                <a:solidFill>
                  <a:srgbClr val="FF0000"/>
                </a:solidFill>
                <a:latin typeface="Calibri"/>
                <a:ea typeface="+mn-ea"/>
                <a:cs typeface="+mn-cs"/>
              </a:rPr>
              <a:t>Open Source but unsupported	</a:t>
            </a:r>
            <a:r>
              <a:rPr lang="en-US" sz="1200" b="1" baseline="30000" dirty="0">
                <a:solidFill>
                  <a:srgbClr val="FF0000"/>
                </a:solidFill>
              </a:rPr>
              <a:t> </a:t>
            </a:r>
            <a:r>
              <a:rPr lang="en-US" sz="1200" b="1" baseline="30000" dirty="0" smtClean="0">
                <a:solidFill>
                  <a:srgbClr val="FF0000"/>
                </a:solidFill>
              </a:rPr>
              <a:t>2</a:t>
            </a:r>
            <a:r>
              <a:rPr lang="en-US" sz="1200" b="1" dirty="0" smtClean="0">
                <a:solidFill>
                  <a:srgbClr val="FF0000"/>
                </a:solidFill>
              </a:rPr>
              <a:t> </a:t>
            </a:r>
            <a:r>
              <a:rPr lang="en-US" sz="1200" b="1" dirty="0">
                <a:solidFill>
                  <a:srgbClr val="FF0000"/>
                </a:solidFill>
              </a:rPr>
              <a:t>No </a:t>
            </a:r>
            <a:r>
              <a:rPr lang="en-US" sz="1200" b="1" dirty="0" smtClean="0">
                <a:solidFill>
                  <a:srgbClr val="FF0000"/>
                </a:solidFill>
                <a:latin typeface="Calibri"/>
                <a:ea typeface="+mn-ea"/>
                <a:cs typeface="+mn-cs"/>
              </a:rPr>
              <a:t>MPI_T variables exposed	* </a:t>
            </a:r>
            <a:r>
              <a:rPr lang="en-US" sz="1200" b="1" smtClean="0">
                <a:solidFill>
                  <a:srgbClr val="FF0000"/>
                </a:solidFill>
                <a:latin typeface="Calibri"/>
                <a:ea typeface="+mn-ea"/>
                <a:cs typeface="+mn-cs"/>
              </a:rPr>
              <a:t>Under development	(*) Partly done</a:t>
            </a:r>
            <a:endParaRPr lang="en-US" sz="1200" b="1" dirty="0">
              <a:solidFill>
                <a:srgbClr val="FF0000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33500" y="5482560"/>
            <a:ext cx="6477000" cy="7899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240"/>
              </a:spcBef>
              <a:spcAft>
                <a:spcPts val="0"/>
              </a:spcAft>
            </a:pPr>
            <a:r>
              <a:rPr lang="en-US" sz="1400" b="1" dirty="0" smtClean="0">
                <a:solidFill>
                  <a:srgbClr val="660066"/>
                </a:solidFill>
                <a:latin typeface="Calibri"/>
              </a:rPr>
              <a:t>Release dates are estimates and are subject to change at any time.</a:t>
            </a:r>
          </a:p>
          <a:p>
            <a:pPr algn="ctr" fontAlgn="auto">
              <a:spcBef>
                <a:spcPts val="240"/>
              </a:spcBef>
              <a:spcAft>
                <a:spcPts val="0"/>
              </a:spcAft>
            </a:pPr>
            <a:r>
              <a:rPr lang="en-US" sz="1400" dirty="0" smtClean="0">
                <a:solidFill>
                  <a:srgbClr val="FF0000"/>
                </a:solidFill>
                <a:ea typeface="Zapf Dingbats"/>
                <a:cs typeface="Zapf Dingbats"/>
                <a:sym typeface="Zapf Dingbats"/>
              </a:rPr>
              <a:t>“✘” </a:t>
            </a:r>
            <a:r>
              <a:rPr lang="en-US" sz="1400" b="1" dirty="0" smtClean="0">
                <a:solidFill>
                  <a:srgbClr val="660066"/>
                </a:solidFill>
                <a:latin typeface="Calibri"/>
              </a:rPr>
              <a:t> indicates no publicly announced plan to implement/support that feature.</a:t>
            </a:r>
          </a:p>
          <a:p>
            <a:pPr algn="ctr" fontAlgn="auto">
              <a:spcBef>
                <a:spcPts val="240"/>
              </a:spcBef>
              <a:spcAft>
                <a:spcPts val="0"/>
              </a:spcAft>
            </a:pPr>
            <a:r>
              <a:rPr lang="en-US" sz="1400" b="1" dirty="0" smtClean="0">
                <a:solidFill>
                  <a:srgbClr val="660066"/>
                </a:solidFill>
                <a:latin typeface="Calibri"/>
              </a:rPr>
              <a:t>Platform-specific restrictions might apply to the supported features</a:t>
            </a:r>
            <a:endParaRPr lang="en-US" sz="1400" b="1" dirty="0">
              <a:solidFill>
                <a:srgbClr val="660066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70745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rgonne.updates">
  <a:themeElements>
    <a:clrScheme name="Custom 7">
      <a:dk1>
        <a:srgbClr val="616161"/>
      </a:dk1>
      <a:lt1>
        <a:srgbClr val="FFFFFF"/>
      </a:lt1>
      <a:dk2>
        <a:srgbClr val="1F497D"/>
      </a:dk2>
      <a:lt2>
        <a:srgbClr val="D2D2D2"/>
      </a:lt2>
      <a:accent1>
        <a:srgbClr val="A6C4DE"/>
      </a:accent1>
      <a:accent2>
        <a:srgbClr val="D8AC28"/>
      </a:accent2>
      <a:accent3>
        <a:srgbClr val="A22B38"/>
      </a:accent3>
      <a:accent4>
        <a:srgbClr val="7AB800"/>
      </a:accent4>
      <a:accent5>
        <a:srgbClr val="9D7D9E"/>
      </a:accent5>
      <a:accent6>
        <a:srgbClr val="BF5C28"/>
      </a:accent6>
      <a:hlink>
        <a:srgbClr val="4D8ABE"/>
      </a:hlink>
      <a:folHlink>
        <a:srgbClr val="4D8ABE"/>
      </a:folHlink>
    </a:clrScheme>
    <a:fontScheme name="Blue design">
      <a:majorFont>
        <a:latin typeface="Trebuchet MS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</a:defRPr>
        </a:defPPr>
      </a:lstStyle>
    </a:lnDef>
  </a:objectDefaults>
  <a:extraClrSchemeLst>
    <a:extraClrScheme>
      <a:clrScheme name="Blue design 1">
        <a:dk1>
          <a:srgbClr val="616161"/>
        </a:dk1>
        <a:lt1>
          <a:srgbClr val="FFFFFF"/>
        </a:lt1>
        <a:dk2>
          <a:srgbClr val="1F497D"/>
        </a:dk2>
        <a:lt2>
          <a:srgbClr val="D2D2D2"/>
        </a:lt2>
        <a:accent1>
          <a:srgbClr val="5C0426"/>
        </a:accent1>
        <a:accent2>
          <a:srgbClr val="9D7D9E"/>
        </a:accent2>
        <a:accent3>
          <a:srgbClr val="FFFFFF"/>
        </a:accent3>
        <a:accent4>
          <a:srgbClr val="525252"/>
        </a:accent4>
        <a:accent5>
          <a:srgbClr val="B5AAAC"/>
        </a:accent5>
        <a:accent6>
          <a:srgbClr val="8E718F"/>
        </a:accent6>
        <a:hlink>
          <a:srgbClr val="253D51"/>
        </a:hlink>
        <a:folHlink>
          <a:srgbClr val="0D204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2013-06-10-argonne-mpi-basic</Template>
  <TotalTime>3788</TotalTime>
  <Words>258</Words>
  <Application>Microsoft Macintosh PowerPoint</Application>
  <PresentationFormat>On-screen Show (4:3)</PresentationFormat>
  <Paragraphs>206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Calibri</vt:lpstr>
      <vt:lpstr>ＭＳ Ｐゴシック</vt:lpstr>
      <vt:lpstr>Trebuchet MS</vt:lpstr>
      <vt:lpstr>Wingdings</vt:lpstr>
      <vt:lpstr>Zapf Dingbats</vt:lpstr>
      <vt:lpstr>Arial</vt:lpstr>
      <vt:lpstr>argonne.updates</vt:lpstr>
      <vt:lpstr>Status of MPI-3.1 Implementations</vt:lpstr>
    </vt:vector>
  </TitlesOfParts>
  <LinksUpToDate>false</LinksUpToDate>
  <SharedDoc>false</SharedDoc>
  <HyperlinksChanged>false</HyperlinksChanged>
  <AppVersion>15.0027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Pavan Balaji</dc:creator>
  <cp:lastModifiedBy>Pavan Balaji</cp:lastModifiedBy>
  <cp:revision>1454</cp:revision>
  <dcterms:created xsi:type="dcterms:W3CDTF">2006-08-16T00:00:00Z</dcterms:created>
  <dcterms:modified xsi:type="dcterms:W3CDTF">2016-11-09T23:09:01Z</dcterms:modified>
</cp:coreProperties>
</file>